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0"/>
  </p:notesMasterIdLst>
  <p:sldIdLst>
    <p:sldId id="256" r:id="rId2"/>
    <p:sldId id="513" r:id="rId3"/>
    <p:sldId id="556" r:id="rId4"/>
    <p:sldId id="630" r:id="rId5"/>
    <p:sldId id="632" r:id="rId6"/>
    <p:sldId id="742" r:id="rId7"/>
    <p:sldId id="745" r:id="rId8"/>
    <p:sldId id="681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82" r:id="rId21"/>
    <p:sldId id="699" r:id="rId22"/>
    <p:sldId id="700" r:id="rId23"/>
    <p:sldId id="701" r:id="rId24"/>
    <p:sldId id="702" r:id="rId25"/>
    <p:sldId id="703" r:id="rId26"/>
    <p:sldId id="704" r:id="rId27"/>
    <p:sldId id="705" r:id="rId28"/>
    <p:sldId id="683" r:id="rId29"/>
    <p:sldId id="706" r:id="rId30"/>
    <p:sldId id="707" r:id="rId31"/>
    <p:sldId id="708" r:id="rId32"/>
    <p:sldId id="710" r:id="rId33"/>
    <p:sldId id="711" r:id="rId34"/>
    <p:sldId id="712" r:id="rId35"/>
    <p:sldId id="713" r:id="rId36"/>
    <p:sldId id="709" r:id="rId37"/>
    <p:sldId id="714" r:id="rId38"/>
    <p:sldId id="743" r:id="rId39"/>
    <p:sldId id="744" r:id="rId40"/>
    <p:sldId id="684" r:id="rId41"/>
    <p:sldId id="715" r:id="rId42"/>
    <p:sldId id="716" r:id="rId43"/>
    <p:sldId id="717" r:id="rId44"/>
    <p:sldId id="718" r:id="rId45"/>
    <p:sldId id="724" r:id="rId46"/>
    <p:sldId id="726" r:id="rId47"/>
    <p:sldId id="725" r:id="rId48"/>
    <p:sldId id="727" r:id="rId49"/>
    <p:sldId id="719" r:id="rId50"/>
    <p:sldId id="720" r:id="rId51"/>
    <p:sldId id="721" r:id="rId52"/>
    <p:sldId id="722" r:id="rId53"/>
    <p:sldId id="723" r:id="rId54"/>
    <p:sldId id="728" r:id="rId55"/>
    <p:sldId id="729" r:id="rId56"/>
    <p:sldId id="685" r:id="rId57"/>
    <p:sldId id="730" r:id="rId58"/>
    <p:sldId id="731" r:id="rId59"/>
    <p:sldId id="732" r:id="rId60"/>
    <p:sldId id="733" r:id="rId61"/>
    <p:sldId id="734" r:id="rId62"/>
    <p:sldId id="736" r:id="rId63"/>
    <p:sldId id="737" r:id="rId64"/>
    <p:sldId id="738" r:id="rId65"/>
    <p:sldId id="739" r:id="rId66"/>
    <p:sldId id="740" r:id="rId67"/>
    <p:sldId id="735" r:id="rId68"/>
    <p:sldId id="741" r:id="rId69"/>
  </p:sldIdLst>
  <p:sldSz cx="12192000" cy="6858000"/>
  <p:notesSz cx="7102475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389"/>
    <a:srgbClr val="FFC000"/>
    <a:srgbClr val="0000FF"/>
    <a:srgbClr val="1801BF"/>
    <a:srgbClr val="FE18F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6:35:57.3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215 513 24575,'2'-83'0,"-4"-94"0,1 174 0,1 1 0,0 0 0,-1 0 0,1-1 0,-1 1 0,0 0 0,0 0 0,0 0 0,0-1 0,0 1 0,0 0 0,0 0 0,-1 1 0,1-1 0,-1 0 0,1 0 0,-1 1 0,-3-3 0,-1 0 0,-1 1 0,1 0 0,0 0 0,-14-3 0,-18-10 0,27 10 0,1 0 0,0 0 0,0-1 0,-9-9 0,15 12 0,1 0 0,-1-1 0,1 0 0,0 1 0,0-1 0,0 0 0,0-1 0,1 1 0,0 0 0,-2-10 0,-11-57-1365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6:36:00.3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24575,'0'4'0,"0"6"0,0 6 0,0 4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2T16:36:03.26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1192 24554,'907'-1192'0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508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9CF176CD-15D1-4787-BBAA-B7F61FF9E394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5407"/>
            <a:ext cx="5681980" cy="4029879"/>
          </a:xfrm>
          <a:prstGeom prst="rect">
            <a:avLst/>
          </a:prstGeom>
        </p:spPr>
        <p:txBody>
          <a:bodyPr vert="horz" lIns="99066" tIns="49533" rIns="99066" bIns="4953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21107"/>
            <a:ext cx="3077739" cy="513507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204755F2-1724-4A9A-9963-AF329A7390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9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8556-B5D4-AF29-710C-C0EC5AFE1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508B82-F9D1-C852-55CB-97FCBC171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00F35-5437-27A5-CEF4-4CB2DBF02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/>
              <a:t>Get ready for an interactive and fun learning experience with Kahoot! This engaging platform allows users to create, share, and play quizzes in real-time. Perfect for classrooms, meetings, and social gatherings, Kahoot helps reinforce knowledge while keeping participants entertained. Join the game by entering the unique PIN and test your knowledge against others!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EBE2C-08CB-0F2C-6EEA-02E93049FF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55F2-1724-4A9A-9963-AF329A73906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79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/>
              <a:t>Get ready for an interactive and fun learning experience with Kahoot! This engaging platform allows users to create, share, and play quizzes in real-time. Perfect for classrooms, meetings, and social gatherings, Kahoot helps reinforce knowledge while keeping participants entertained. Join the game by entering the unique PIN and test your knowledge against others!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55F2-1724-4A9A-9963-AF329A73906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691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CA8F5-E68A-4115-9C25-E96C286CB035}" type="datetime1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32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65654-1D4B-4B33-B8CE-F5581D9C13AC}" type="datetime1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2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3557C-D1F8-4213-9381-806C9A51FC91}" type="datetime1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65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202B-C763-46C3-A636-9DFD853B4605}" type="datetime1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90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1E87C-49EE-449B-BBE1-C8D9F03709E3}" type="datetime1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DF79F-283F-4921-8EFE-03DC0706D514}" type="datetime1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3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6B75B-49C2-4C52-A9AA-29208F1CA2A2}" type="datetime1">
              <a:rPr lang="en-GB" smtClean="0"/>
              <a:t>14/05/2025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1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CB34-9D44-4B11-81FA-362E39680C1C}" type="datetime1">
              <a:rPr lang="en-GB" smtClean="0"/>
              <a:t>14/05/2025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3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A9AC-502E-4271-B4D2-4510E701B0BB}" type="datetime1">
              <a:rPr lang="en-GB" smtClean="0"/>
              <a:t>14/05/2025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20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FC0ED-09ED-410F-BE71-C5A0E5CAF45C}" type="datetime1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0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4F426-D937-485B-A737-9052C677CC14}" type="datetime1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85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29E2CA-F4BC-40A0-B78C-A9A7478F92E3}" type="datetime1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5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3.png"/><Relationship Id="rId7" Type="http://schemas.openxmlformats.org/officeDocument/2006/relationships/image" Target="../media/image27.wm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wmf"/><Relationship Id="rId7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4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41.wmf"/><Relationship Id="rId10" Type="http://schemas.openxmlformats.org/officeDocument/2006/relationships/image" Target="../media/image43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80.png"/><Relationship Id="rId7" Type="http://schemas.openxmlformats.org/officeDocument/2006/relationships/oleObject" Target="../embeddings/oleObject14.bin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0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42.w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90.png"/><Relationship Id="rId4" Type="http://schemas.openxmlformats.org/officeDocument/2006/relationships/image" Target="../media/image41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8.svg"/><Relationship Id="rId7" Type="http://schemas.openxmlformats.org/officeDocument/2006/relationships/image" Target="../media/image4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60.png"/><Relationship Id="rId4" Type="http://schemas.openxmlformats.org/officeDocument/2006/relationships/customXml" Target="../ink/ink1.xml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  <a:br>
              <a:rPr lang="en-US" dirty="0"/>
            </a:br>
            <a:r>
              <a:rPr lang="en-US" dirty="0"/>
              <a:t>367-1-4361</a:t>
            </a:r>
            <a:br>
              <a:rPr lang="en-US" dirty="0"/>
            </a:br>
            <a:r>
              <a:rPr lang="en-US" dirty="0"/>
              <a:t>Hierarchical Models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/>
              <a:t>Opher Donchin</a:t>
            </a:r>
            <a:endParaRPr lang="en-GB" sz="5400"/>
          </a:p>
        </p:txBody>
      </p:sp>
    </p:spTree>
    <p:extLst>
      <p:ext uri="{BB962C8B-B14F-4D97-AF65-F5344CB8AC3E}">
        <p14:creationId xmlns:p14="http://schemas.microsoft.com/office/powerpoint/2010/main" val="20958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2"/>
    </mc:Choice>
    <mc:Fallback xmlns="">
      <p:transition spd="slow" advTm="88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721F-5F74-D284-742E-0CEDC862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extreme options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8464-31B4-9908-A669-D9CCADAE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066"/>
            <a:ext cx="10515600" cy="197193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Pretend groups don’t exist</a:t>
            </a:r>
          </a:p>
          <a:p>
            <a:pPr lvl="1"/>
            <a:r>
              <a:rPr lang="en-US" dirty="0"/>
              <a:t>Make ‘pooled’ parameter estimates</a:t>
            </a:r>
          </a:p>
          <a:p>
            <a:pPr lvl="1"/>
            <a:r>
              <a:rPr lang="en-US" dirty="0"/>
              <a:t>Only one set of group parameters</a:t>
            </a:r>
          </a:p>
          <a:p>
            <a:r>
              <a:rPr lang="en-US" dirty="0"/>
              <a:t>Pretend groups are unrelated</a:t>
            </a:r>
          </a:p>
          <a:p>
            <a:pPr lvl="1"/>
            <a:r>
              <a:rPr lang="en-US" dirty="0"/>
              <a:t>Make ‘</a:t>
            </a:r>
            <a:r>
              <a:rPr lang="en-US" dirty="0" err="1"/>
              <a:t>unpooled</a:t>
            </a:r>
            <a:r>
              <a:rPr lang="en-US" dirty="0"/>
              <a:t>’ parameter estimates</a:t>
            </a:r>
          </a:p>
          <a:p>
            <a:pPr lvl="1"/>
            <a:r>
              <a:rPr lang="en-US" dirty="0"/>
              <a:t>Each group has independent parameters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245B3-D59D-6035-08DE-490830BD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0001F-0E82-7C73-82DF-9A0F630927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873" y="3538172"/>
            <a:ext cx="6871845" cy="28850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F6EAE0-04AB-127D-9D2B-6285E42AA40C}"/>
              </a:ext>
            </a:extLst>
          </p:cNvPr>
          <p:cNvSpPr/>
          <p:nvPr/>
        </p:nvSpPr>
        <p:spPr>
          <a:xfrm>
            <a:off x="7109927" y="3918857"/>
            <a:ext cx="2425959" cy="25740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1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F60AC-AA4B-A6AF-AE1B-721C37C35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522435" cy="707895"/>
          </a:xfrm>
        </p:spPr>
        <p:txBody>
          <a:bodyPr/>
          <a:lstStyle/>
          <a:p>
            <a:r>
              <a:rPr lang="en-US" dirty="0"/>
              <a:t>Tips data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26CD6-4F90-BD21-9F9E-80A1E2BF6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646"/>
            <a:ext cx="5730551" cy="1652490"/>
          </a:xfrm>
        </p:spPr>
        <p:txBody>
          <a:bodyPr>
            <a:normAutofit/>
          </a:bodyPr>
          <a:lstStyle/>
          <a:p>
            <a:r>
              <a:rPr lang="en-US" sz="2400" dirty="0"/>
              <a:t>4 groups</a:t>
            </a:r>
          </a:p>
          <a:p>
            <a:r>
              <a:rPr lang="en-US" sz="2400" dirty="0"/>
              <a:t>Pooled and </a:t>
            </a:r>
            <a:r>
              <a:rPr lang="en-US" sz="2400" dirty="0" err="1"/>
              <a:t>unpooled</a:t>
            </a:r>
            <a:r>
              <a:rPr lang="en-US" sz="2400" dirty="0"/>
              <a:t> models are possible</a:t>
            </a:r>
          </a:p>
          <a:p>
            <a:pPr lvl="1"/>
            <a:r>
              <a:rPr lang="en-US" sz="2000" dirty="0"/>
              <a:t>The </a:t>
            </a:r>
            <a:r>
              <a:rPr lang="en-US" sz="2000" dirty="0" err="1"/>
              <a:t>unpooled</a:t>
            </a:r>
            <a:r>
              <a:rPr lang="en-US" sz="2000" dirty="0"/>
              <a:t> model seems to have 1 prior</a:t>
            </a:r>
          </a:p>
          <a:p>
            <a:pPr lvl="2"/>
            <a:r>
              <a:rPr lang="en-US" sz="1800" dirty="0"/>
              <a:t>But it is really 4 identical priors</a:t>
            </a:r>
            <a:endParaRPr lang="en-I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84070-CB45-9308-FE4C-734AA6D8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925A-D77D-7C97-DB03-87788373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70867"/>
            <a:ext cx="5529943" cy="22498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88FC009-2640-0BA1-A08C-E3F40B65D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01127" y="3484017"/>
            <a:ext cx="2994672" cy="30818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B5787D2-D486-63F5-204E-AADA81337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365963" y="3429000"/>
            <a:ext cx="2994671" cy="3113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3A8EEA-E813-205F-B6A8-A22F6168F438}"/>
              </a:ext>
            </a:extLst>
          </p:cNvPr>
          <p:cNvSpPr txBox="1"/>
          <p:nvPr/>
        </p:nvSpPr>
        <p:spPr>
          <a:xfrm>
            <a:off x="2092500" y="2902958"/>
            <a:ext cx="119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Pooled</a:t>
            </a:r>
            <a:endParaRPr lang="en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89F8C-2395-0D8F-BB4B-7B0AA41E6F41}"/>
              </a:ext>
            </a:extLst>
          </p:cNvPr>
          <p:cNvSpPr txBox="1"/>
          <p:nvPr/>
        </p:nvSpPr>
        <p:spPr>
          <a:xfrm>
            <a:off x="7476577" y="29029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Unpooled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4155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703B-08FB-107D-6A73-2676E748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F21C6-A71F-2151-820C-BC78B050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95" y="319878"/>
            <a:ext cx="5861180" cy="707895"/>
          </a:xfrm>
        </p:spPr>
        <p:txBody>
          <a:bodyPr>
            <a:normAutofit fontScale="90000"/>
          </a:bodyPr>
          <a:lstStyle/>
          <a:p>
            <a:r>
              <a:rPr lang="en-US" dirty="0"/>
              <a:t>Pooled and </a:t>
            </a:r>
            <a:r>
              <a:rPr lang="en-US" dirty="0" err="1"/>
              <a:t>unpooled</a:t>
            </a:r>
            <a:r>
              <a:rPr lang="en-US" dirty="0"/>
              <a:t> </a:t>
            </a:r>
            <a:r>
              <a:rPr lang="en-US" dirty="0" err="1"/>
              <a:t>PyMC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AF0F-261B-3F1E-09A6-1E3AC188A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646"/>
            <a:ext cx="10022633" cy="885558"/>
          </a:xfrm>
        </p:spPr>
        <p:txBody>
          <a:bodyPr>
            <a:normAutofit/>
          </a:bodyPr>
          <a:lstStyle/>
          <a:p>
            <a:r>
              <a:rPr lang="en-US" sz="2400" dirty="0" err="1"/>
              <a:t>PyMC</a:t>
            </a:r>
            <a:r>
              <a:rPr lang="en-US" sz="2400" dirty="0"/>
              <a:t> would accept a vector for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sigma</a:t>
            </a:r>
            <a:r>
              <a:rPr lang="en-US" sz="2400" dirty="0">
                <a:cs typeface="Courier New" panose="02070309020205020404" pitchFamily="49" charset="0"/>
              </a:rPr>
              <a:t> in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HalfNormal</a:t>
            </a:r>
            <a:endParaRPr lang="en-US" sz="2400" dirty="0">
              <a:cs typeface="Courier New" panose="02070309020205020404" pitchFamily="49" charset="0"/>
            </a:endParaRPr>
          </a:p>
          <a:p>
            <a:pPr lvl="1"/>
            <a:r>
              <a:rPr lang="en-US" sz="2000" dirty="0">
                <a:cs typeface="Courier New" panose="02070309020205020404" pitchFamily="49" charset="0"/>
              </a:rPr>
              <a:t>They really are different priors</a:t>
            </a:r>
            <a:endParaRPr lang="en-IL" sz="2000" dirty="0"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67CAF-68E2-20BE-DD75-E288CC6EE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50782-5F5B-2C3F-D527-A041B3B2DE91}"/>
              </a:ext>
            </a:extLst>
          </p:cNvPr>
          <p:cNvSpPr txBox="1"/>
          <p:nvPr/>
        </p:nvSpPr>
        <p:spPr>
          <a:xfrm>
            <a:off x="2092500" y="2902958"/>
            <a:ext cx="119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Pooled</a:t>
            </a:r>
            <a:endParaRPr lang="en-I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14A15A-D894-4D5B-8989-E0DB27368E95}"/>
              </a:ext>
            </a:extLst>
          </p:cNvPr>
          <p:cNvSpPr txBox="1"/>
          <p:nvPr/>
        </p:nvSpPr>
        <p:spPr>
          <a:xfrm>
            <a:off x="7476577" y="29029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Unpooled</a:t>
            </a:r>
            <a:endParaRPr lang="en-IL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D269FC-749B-8784-EFAD-32946BA14971}"/>
              </a:ext>
            </a:extLst>
          </p:cNvPr>
          <p:cNvSpPr txBox="1"/>
          <p:nvPr/>
        </p:nvSpPr>
        <p:spPr>
          <a:xfrm>
            <a:off x="158621" y="3865923"/>
            <a:ext cx="609755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pooled_coords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pooled_model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μ"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σ"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7B1A3-CBCB-D029-3435-4E19A026E180}"/>
              </a:ext>
            </a:extLst>
          </p:cNvPr>
          <p:cNvSpPr txBox="1"/>
          <p:nvPr/>
        </p:nvSpPr>
        <p:spPr>
          <a:xfrm>
            <a:off x="5935825" y="3865924"/>
            <a:ext cx="609755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unpooled_coords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unpooled_model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μ"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"days"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σ"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"days"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days_flat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791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ACAE8-AC76-F6D9-365C-8D65C3EDD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ACEA-9E62-A496-F1B1-8EAB99C5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65125"/>
            <a:ext cx="6139543" cy="707895"/>
          </a:xfrm>
        </p:spPr>
        <p:txBody>
          <a:bodyPr>
            <a:noAutofit/>
          </a:bodyPr>
          <a:lstStyle/>
          <a:p>
            <a:r>
              <a:rPr lang="en-US" sz="3600" dirty="0"/>
              <a:t>Pooled and </a:t>
            </a:r>
            <a:r>
              <a:rPr lang="en-US" sz="3600" dirty="0" err="1"/>
              <a:t>unpooled</a:t>
            </a:r>
            <a:r>
              <a:rPr lang="en-US" sz="3600" dirty="0"/>
              <a:t> posteriors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EDA2F-E766-9785-6406-A06B5FFF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646"/>
            <a:ext cx="5730551" cy="211817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Pooled model</a:t>
            </a:r>
          </a:p>
          <a:p>
            <a:pPr lvl="1"/>
            <a:r>
              <a:rPr lang="en-US" sz="2000" dirty="0"/>
              <a:t>Less uncertainty</a:t>
            </a:r>
          </a:p>
          <a:p>
            <a:pPr lvl="2"/>
            <a:r>
              <a:rPr lang="en-US" sz="1600" dirty="0"/>
              <a:t>Shared information</a:t>
            </a:r>
          </a:p>
          <a:p>
            <a:r>
              <a:rPr lang="en-US" sz="2400" dirty="0" err="1"/>
              <a:t>Unpooled</a:t>
            </a:r>
            <a:r>
              <a:rPr lang="en-US" sz="2400" dirty="0"/>
              <a:t> model</a:t>
            </a:r>
          </a:p>
          <a:p>
            <a:pPr lvl="1"/>
            <a:r>
              <a:rPr lang="en-US" sz="2000" dirty="0"/>
              <a:t>Parameters for each group</a:t>
            </a:r>
          </a:p>
          <a:p>
            <a:pPr lvl="2"/>
            <a:r>
              <a:rPr lang="en-US" sz="1600" dirty="0"/>
              <a:t>Information is not pooled</a:t>
            </a:r>
            <a:endParaRPr lang="en-IL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71AAF-16D7-D06B-78FF-5710CC69D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6C10F-5C9A-BD2B-5062-FE3FB6C68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70867"/>
            <a:ext cx="5529943" cy="2249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93C51-B327-9EE9-842F-E583041D14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8555" y="3473196"/>
            <a:ext cx="7983893" cy="32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05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DAC3D-360C-FE39-BDDF-E340B5A42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pooling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6D4AA-5A5F-0295-CC37-6B7A91DB9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150840"/>
          </a:xfrm>
        </p:spPr>
        <p:txBody>
          <a:bodyPr/>
          <a:lstStyle/>
          <a:p>
            <a:r>
              <a:rPr lang="en-US" dirty="0"/>
              <a:t>Information sharing across groups</a:t>
            </a:r>
          </a:p>
          <a:p>
            <a:r>
              <a:rPr lang="en-US" dirty="0"/>
              <a:t>Separate parameters for each group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31601-C031-3A9E-C259-C22B6028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2B9CF-FCEB-C9CB-CC43-0976EFDA61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4576" y="2864581"/>
            <a:ext cx="10279224" cy="349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5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0A5E-5A97-E5F4-2CA1-5DEC00D34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183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the results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30813-72BE-0487-8B84-974BB89D5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3385"/>
            <a:ext cx="10515600" cy="9735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Partial pooling:</a:t>
            </a:r>
          </a:p>
          <a:p>
            <a:pPr lvl="1"/>
            <a:r>
              <a:rPr lang="en-US" dirty="0"/>
              <a:t>More narrow HDIs</a:t>
            </a:r>
          </a:p>
          <a:p>
            <a:pPr lvl="1"/>
            <a:r>
              <a:rPr lang="en-US" dirty="0"/>
              <a:t>Closer together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A2654-A797-5D04-09FB-9F92A3D74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9F535-0E0D-6F99-43C2-58C4E12031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677" y="2027721"/>
            <a:ext cx="7074160" cy="47606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BC107-6465-0C0F-7C33-E0373833662B}"/>
              </a:ext>
            </a:extLst>
          </p:cNvPr>
          <p:cNvSpPr txBox="1"/>
          <p:nvPr/>
        </p:nvSpPr>
        <p:spPr>
          <a:xfrm>
            <a:off x="5194818" y="1016987"/>
            <a:ext cx="66535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plot_forest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idatas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unpooled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idatas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"partial pooling"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]], </a:t>
            </a:r>
          </a:p>
          <a:p>
            <a:pPr>
              <a:buNone/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var_names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μ"</a:t>
            </a:r>
            <a:r>
              <a:rPr lang="el-GR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model_names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Unpooled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"Partial pooling"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</a:p>
          <a:p>
            <a:pPr>
              <a:buNone/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ridgeplot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combined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5701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A5B9-09F1-8E77-2BF1-B3971A81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Rewriting our models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DA62F-ABDC-EF1A-D097-E5A8FCA9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33"/>
            <a:ext cx="10515600" cy="95784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Colors for type of variable</a:t>
            </a:r>
          </a:p>
          <a:p>
            <a:r>
              <a:rPr lang="en-US" dirty="0"/>
              <a:t>Add the implicit parameters of the prior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80F27-3EA6-79B2-F92E-ECCCA7C0C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16</a:t>
            </a:fld>
            <a:endParaRPr lang="en-GB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1977F8C-A79F-204D-7F2F-2FDB6561D5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14795"/>
              </p:ext>
            </p:extLst>
          </p:nvPr>
        </p:nvGraphicFramePr>
        <p:xfrm>
          <a:off x="543215" y="2733125"/>
          <a:ext cx="3236912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533160" progId="Equation.DSMT4">
                  <p:embed/>
                </p:oleObj>
              </mc:Choice>
              <mc:Fallback>
                <p:oleObj name="Equation" r:id="rId2" imgW="157464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215" y="2733125"/>
                        <a:ext cx="3236912" cy="10985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E6057ED-99B0-E465-A5DB-963934ABF2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128768"/>
              </p:ext>
            </p:extLst>
          </p:nvPr>
        </p:nvGraphicFramePr>
        <p:xfrm>
          <a:off x="425740" y="4258421"/>
          <a:ext cx="5297488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577960" imgH="304560" progId="Equation.DSMT4">
                  <p:embed/>
                </p:oleObj>
              </mc:Choice>
              <mc:Fallback>
                <p:oleObj name="Equation" r:id="rId4" imgW="257796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5740" y="4258421"/>
                        <a:ext cx="5297488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04F15A8-0838-1E89-3607-496DE4FE8697}"/>
              </a:ext>
            </a:extLst>
          </p:cNvPr>
          <p:cNvSpPr txBox="1"/>
          <p:nvPr/>
        </p:nvSpPr>
        <p:spPr>
          <a:xfrm>
            <a:off x="7961768" y="921787"/>
            <a:ext cx="1297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Constant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Parameter</a:t>
            </a:r>
          </a:p>
          <a:p>
            <a:r>
              <a:rPr lang="en-US" sz="2000" b="1" dirty="0">
                <a:solidFill>
                  <a:srgbClr val="FE18FE"/>
                </a:solidFill>
              </a:rPr>
              <a:t>Data</a:t>
            </a:r>
            <a:endParaRPr lang="en-IL" sz="2000" b="1" dirty="0">
              <a:solidFill>
                <a:srgbClr val="FE18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360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F896B-BA10-0E3D-DE00-92434E10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1C3619-1515-081D-E607-E3C350DCA86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a parameter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1C3619-1515-081D-E607-E3C350DCA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4817E-8F1F-023C-0E6E-7702D80B4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5262"/>
                <a:ext cx="10515600" cy="11850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Factor the prior: definition of conditional probability</a:t>
                </a:r>
              </a:p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doesn’t depend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: depends only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84817E-8F1F-023C-0E6E-7702D80B4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5262"/>
                <a:ext cx="10515600" cy="1185037"/>
              </a:xfrm>
              <a:blipFill>
                <a:blip r:embed="rId3"/>
                <a:stretch>
                  <a:fillRect l="-1043" t="-82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2C105-F41F-B152-5958-98A9A4751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17</a:t>
            </a:fld>
            <a:endParaRPr lang="en-GB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9747597-DB9E-4D6C-81BA-CDB31FC4A4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438516"/>
              </p:ext>
            </p:extLst>
          </p:nvPr>
        </p:nvGraphicFramePr>
        <p:xfrm>
          <a:off x="533594" y="2674096"/>
          <a:ext cx="3236913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640" imgH="799920" progId="Equation.DSMT4">
                  <p:embed/>
                </p:oleObj>
              </mc:Choice>
              <mc:Fallback>
                <p:oleObj name="Equation" r:id="rId4" imgW="1574640" imgH="79992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1977F8C-A79F-204D-7F2F-2FDB6561D5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594" y="2674096"/>
                        <a:ext cx="3236913" cy="164782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0EF65E9-8616-193F-B1EA-D36FBEAED8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626484"/>
              </p:ext>
            </p:extLst>
          </p:nvPr>
        </p:nvGraphicFramePr>
        <p:xfrm>
          <a:off x="558800" y="4765675"/>
          <a:ext cx="634841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085920" imgH="304560" progId="Equation.DSMT4">
                  <p:embed/>
                </p:oleObj>
              </mc:Choice>
              <mc:Fallback>
                <p:oleObj name="Equation" r:id="rId6" imgW="3085920" imgH="3045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9376FE5-25ED-E86A-798A-F5F9759625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8800" y="4765675"/>
                        <a:ext cx="6348413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FFAE247-E741-A965-059D-4E18FCCFDA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263161"/>
              </p:ext>
            </p:extLst>
          </p:nvPr>
        </p:nvGraphicFramePr>
        <p:xfrm>
          <a:off x="2703513" y="5392738"/>
          <a:ext cx="49911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425680" imgH="304560" progId="Equation.DSMT4">
                  <p:embed/>
                </p:oleObj>
              </mc:Choice>
              <mc:Fallback>
                <p:oleObj name="Equation" r:id="rId8" imgW="2425680" imgH="3045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7651C5E-DE56-075C-CAE0-3606CBBA9F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03513" y="5392738"/>
                        <a:ext cx="4991100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155D7D5-D5CC-FE97-6E6E-1ADDA4245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903283"/>
              </p:ext>
            </p:extLst>
          </p:nvPr>
        </p:nvGraphicFramePr>
        <p:xfrm>
          <a:off x="2716213" y="6083300"/>
          <a:ext cx="4624387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47840" imgH="304560" progId="Equation.DSMT4">
                  <p:embed/>
                </p:oleObj>
              </mc:Choice>
              <mc:Fallback>
                <p:oleObj name="Equation" r:id="rId10" imgW="22478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716213" y="6083300"/>
                        <a:ext cx="4624387" cy="62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F93E04-9AC7-CAB1-5621-B8FDF1BE9C72}"/>
              </a:ext>
            </a:extLst>
          </p:cNvPr>
          <p:cNvSpPr txBox="1"/>
          <p:nvPr/>
        </p:nvSpPr>
        <p:spPr>
          <a:xfrm>
            <a:off x="9659940" y="823816"/>
            <a:ext cx="12976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Constant</a:t>
            </a:r>
          </a:p>
          <a:p>
            <a:r>
              <a:rPr lang="en-US" sz="2000" b="1" dirty="0">
                <a:solidFill>
                  <a:srgbClr val="0000FF"/>
                </a:solidFill>
              </a:rPr>
              <a:t>Parameter</a:t>
            </a:r>
          </a:p>
          <a:p>
            <a:r>
              <a:rPr lang="en-US" sz="2000" b="1" dirty="0">
                <a:solidFill>
                  <a:srgbClr val="FE18FE"/>
                </a:solidFill>
              </a:rPr>
              <a:t>Data</a:t>
            </a:r>
            <a:endParaRPr lang="en-IL" sz="2000" b="1" dirty="0">
              <a:solidFill>
                <a:srgbClr val="FE18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35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9828A-0730-291D-9AF0-DC4027D7F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4EE4-EF73-5980-2481-807768B25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65"/>
          </a:xfrm>
        </p:spPr>
        <p:txBody>
          <a:bodyPr>
            <a:normAutofit fontScale="90000"/>
          </a:bodyPr>
          <a:lstStyle/>
          <a:p>
            <a:r>
              <a:rPr lang="en-US" dirty="0"/>
              <a:t>Hyperparameters and hyperpriors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C78C26-AD9E-E4F8-CD8F-47187DB417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8532"/>
                <a:ext cx="10515600" cy="1185037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is now called a hyperparameter</a:t>
                </a:r>
              </a:p>
              <a:p>
                <a:r>
                  <a:rPr lang="en-US" dirty="0"/>
                  <a:t>The prior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/>
                  <a:t> is called a hyperprior</a:t>
                </a:r>
              </a:p>
              <a:p>
                <a:r>
                  <a:rPr lang="en-US" dirty="0"/>
                  <a:t>Its parameters are constants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C78C26-AD9E-E4F8-CD8F-47187DB41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8532"/>
                <a:ext cx="10515600" cy="1185037"/>
              </a:xfrm>
              <a:blipFill>
                <a:blip r:embed="rId2"/>
                <a:stretch>
                  <a:fillRect l="-812" t="-11795" b="-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0F1F8-076B-1318-EF1A-1C4A8ABDB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18</a:t>
            </a:fld>
            <a:endParaRPr lang="en-GB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E903286-646A-2D6C-5901-D324A9B578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3369296"/>
              </p:ext>
            </p:extLst>
          </p:nvPr>
        </p:nvGraphicFramePr>
        <p:xfrm>
          <a:off x="533594" y="2674096"/>
          <a:ext cx="3236913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640" imgH="799920" progId="Equation.DSMT4">
                  <p:embed/>
                </p:oleObj>
              </mc:Choice>
              <mc:Fallback>
                <p:oleObj name="Equation" r:id="rId3" imgW="1574640" imgH="79992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9747597-DB9E-4D6C-81BA-CDB31FC4A4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594" y="2674096"/>
                        <a:ext cx="3236913" cy="164782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969ADFD-AE3B-99E8-A501-14D6296FE0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796634"/>
              </p:ext>
            </p:extLst>
          </p:nvPr>
        </p:nvGraphicFramePr>
        <p:xfrm>
          <a:off x="546100" y="4678363"/>
          <a:ext cx="6764338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88960" imgH="304560" progId="Equation.DSMT4">
                  <p:embed/>
                </p:oleObj>
              </mc:Choice>
              <mc:Fallback>
                <p:oleObj name="Equation" r:id="rId5" imgW="3288960" imgH="30456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0EF65E9-8616-193F-B1EA-D36FBEAED8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100" y="4678363"/>
                        <a:ext cx="6764338" cy="62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5F13AF-F9A2-91EE-0FAF-33B2EF177A8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0438" y="2494400"/>
            <a:ext cx="4850009" cy="38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9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76DAE-6C21-7AAA-9903-3DAF01DE7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hierarchical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6CE14-AC10-A681-59F4-05B5DAF86E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610" y="4091117"/>
                <a:ext cx="6716292" cy="24477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Posterior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Posterior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Practically speaking:</a:t>
                </a:r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is now influenced by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is informed by more data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B6CE14-AC10-A681-59F4-05B5DAF86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610" y="4091117"/>
                <a:ext cx="6716292" cy="2447795"/>
              </a:xfrm>
              <a:blipFill>
                <a:blip r:embed="rId2"/>
                <a:stretch>
                  <a:fillRect l="-1633" t="-3483" b="-29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E23B7-6C24-53DE-022C-E99D382E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45C49-28A1-65FE-5DC3-A6B3E52EAD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0438" y="2494400"/>
            <a:ext cx="4850009" cy="386195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9AF195-1C81-AECE-33F8-99B5675D7B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377574"/>
              </p:ext>
            </p:extLst>
          </p:nvPr>
        </p:nvGraphicFramePr>
        <p:xfrm>
          <a:off x="477610" y="2168038"/>
          <a:ext cx="3236913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640" imgH="799920" progId="Equation.DSMT4">
                  <p:embed/>
                </p:oleObj>
              </mc:Choice>
              <mc:Fallback>
                <p:oleObj name="Equation" r:id="rId4" imgW="1574640" imgH="79992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E903286-646A-2D6C-5901-D324A9B578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610" y="2168038"/>
                        <a:ext cx="3236913" cy="1647825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37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AD03F-1386-FFFF-9FB8-3727CF8D4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E10E59-0B27-D1E1-E8D2-67F19613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28FB38-F6C8-A105-F16D-64FC1B7E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7A Review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5A1-06F1-03C0-D58C-B662FCCB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2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324436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79D9-98E9-685D-2EBF-44ABB9652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407B5E-4480-DDBF-E5BA-7784D447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B0E2CF-1F1D-09B3-0E05-CF1D4FAF1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7200" dirty="0"/>
              <a:t>7C Hierarchical models in </a:t>
            </a:r>
            <a:r>
              <a:rPr lang="en-US" sz="7200" dirty="0" err="1"/>
              <a:t>PyMC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8E480-A990-C4F0-A7AC-64DD9C21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20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75209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066669-F02E-9CFC-BF99-0D51A97A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shift data: theory and experiment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B20E98-F3F5-CD11-0A1F-45EB182EE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4404" cy="28116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columns: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Protein ID code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Amino acid within the protein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Theoretical value for chemical shift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Experimental value for chemical shift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Protein category</a:t>
            </a:r>
          </a:p>
          <a:p>
            <a:r>
              <a:rPr lang="en-US" dirty="0"/>
              <a:t>We will look at the difference between theory and experiment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ABD48-17CA-F524-923B-A9EEEA41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8AFD8-01D6-F700-ED41-58D0220A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499" y="1785736"/>
            <a:ext cx="3813054" cy="45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1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7F0DE-27B6-19AB-4B8E-7DF07655C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C37498-CF30-E83B-4B1D-324ED971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shift data: theory and experiment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6C600-1E3C-AC1C-8F09-C3D1A3FF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234404" cy="2811690"/>
          </a:xfrm>
        </p:spPr>
        <p:txBody>
          <a:bodyPr>
            <a:normAutofit/>
          </a:bodyPr>
          <a:lstStyle/>
          <a:p>
            <a:r>
              <a:rPr lang="en-US" dirty="0"/>
              <a:t>Pooled model</a:t>
            </a:r>
          </a:p>
          <a:p>
            <a:pPr lvl="1"/>
            <a:r>
              <a:rPr lang="en-US" dirty="0"/>
              <a:t>Ignore the amino acid</a:t>
            </a:r>
          </a:p>
          <a:p>
            <a:r>
              <a:rPr lang="en-US" dirty="0" err="1"/>
              <a:t>Unpooled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Ignore similarity between amino acids</a:t>
            </a:r>
          </a:p>
          <a:p>
            <a:r>
              <a:rPr lang="en-US" dirty="0"/>
              <a:t>Partially pooled model</a:t>
            </a:r>
          </a:p>
          <a:p>
            <a:pPr lvl="1"/>
            <a:r>
              <a:rPr lang="en-US" dirty="0"/>
              <a:t>Hierarchical sharing of data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C3590-D75B-A967-C0B3-A26C6AC7D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6F08D-C227-1BC3-9199-906C057B7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6499" y="1785736"/>
            <a:ext cx="3813054" cy="457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82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6038-64C7-863E-A2B8-D5787358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pooled model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A8C4B-E040-4E6A-65EA-6F249A569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714"/>
          </a:xfrm>
        </p:spPr>
        <p:txBody>
          <a:bodyPr>
            <a:normAutofit lnSpcReduction="10000"/>
          </a:bodyPr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6F307-C4CB-06E6-DD6B-DCB77370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DF5762-9283-3FC5-5A18-B855B764A38D}"/>
              </a:ext>
            </a:extLst>
          </p:cNvPr>
          <p:cNvSpPr txBox="1"/>
          <p:nvPr/>
        </p:nvSpPr>
        <p:spPr>
          <a:xfrm>
            <a:off x="595604" y="3429000"/>
            <a:ext cx="60975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cs_p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A4D352-1AB7-C8F5-4476-CA32F97C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623" y="2987433"/>
            <a:ext cx="3082709" cy="30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47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6B9B-8037-7588-DDB0-A285E2D2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unpooled</a:t>
            </a:r>
            <a:r>
              <a:rPr lang="en-US" dirty="0"/>
              <a:t> model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7C7E-86FF-5B50-4D14-38455EA8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18477-6BCC-AE46-1806-57A82BDA9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988" y="3592286"/>
            <a:ext cx="3066813" cy="3129189"/>
          </a:xfrm>
          <a:prstGeom prst="rect">
            <a:avLst/>
          </a:prstGeom>
          <a:ln w="28575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C737-0420-8CD5-BFA7-E4B35A2D9E9F}"/>
              </a:ext>
            </a:extLst>
          </p:cNvPr>
          <p:cNvSpPr txBox="1"/>
          <p:nvPr/>
        </p:nvSpPr>
        <p:spPr>
          <a:xfrm>
            <a:off x="464198" y="3758455"/>
            <a:ext cx="7336194" cy="132343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cs_nh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186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21CE-97BF-0B26-805B-8E527B56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hierarchical model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D5423-DD20-F435-92BD-5F3124119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25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BACAE-2355-CBD2-4DE7-A206AA00A37D}"/>
              </a:ext>
            </a:extLst>
          </p:cNvPr>
          <p:cNvSpPr txBox="1"/>
          <p:nvPr/>
        </p:nvSpPr>
        <p:spPr>
          <a:xfrm>
            <a:off x="342901" y="3429000"/>
            <a:ext cx="76814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hyper_priors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priors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93C615-05ED-260C-21B3-3D43C543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69" b="7733"/>
          <a:stretch/>
        </p:blipFill>
        <p:spPr>
          <a:xfrm>
            <a:off x="7953175" y="1876992"/>
            <a:ext cx="3717501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74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EDB30-13ED-BEF6-5A89-03F72688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models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88EA5-9452-045D-3F68-D5C896909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4E4DA-ECD4-A17C-B9BE-61AD7E3E3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0" y="3174046"/>
            <a:ext cx="3082709" cy="3030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C682D-3BB2-ADE3-29D5-AB3E610A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640" y="3075669"/>
            <a:ext cx="3066813" cy="3129189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D8D170-066A-EDA5-9A20-F102572E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169" b="7733"/>
          <a:stretch/>
        </p:blipFill>
        <p:spPr>
          <a:xfrm>
            <a:off x="7953175" y="1876992"/>
            <a:ext cx="3717501" cy="400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61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F95F-A23E-C918-06F2-05439F7A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/>
          <a:lstStyle/>
          <a:p>
            <a:r>
              <a:rPr lang="en-US" dirty="0"/>
              <a:t>Comparing the code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2A91EA-4D9A-6253-8954-9F8AF6F07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27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21BC9-8763-24AC-164A-DB7DFCB26C61}"/>
              </a:ext>
            </a:extLst>
          </p:cNvPr>
          <p:cNvSpPr txBox="1"/>
          <p:nvPr/>
        </p:nvSpPr>
        <p:spPr>
          <a:xfrm>
            <a:off x="324239" y="1767764"/>
            <a:ext cx="60975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887FF-5933-BEC0-CD19-B7EDFDE5BF2B}"/>
              </a:ext>
            </a:extLst>
          </p:cNvPr>
          <p:cNvSpPr txBox="1"/>
          <p:nvPr/>
        </p:nvSpPr>
        <p:spPr>
          <a:xfrm>
            <a:off x="5837075" y="1767763"/>
            <a:ext cx="7336194" cy="116955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cs_nh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C27296-4F36-9E35-825B-FD3C5BABCF4B}"/>
              </a:ext>
            </a:extLst>
          </p:cNvPr>
          <p:cNvSpPr txBox="1"/>
          <p:nvPr/>
        </p:nvSpPr>
        <p:spPr>
          <a:xfrm>
            <a:off x="2913484" y="4008176"/>
            <a:ext cx="76814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hyper_priors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priors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41BBC-A18E-6FF9-62C0-0E957D54EAB3}"/>
              </a:ext>
            </a:extLst>
          </p:cNvPr>
          <p:cNvSpPr txBox="1"/>
          <p:nvPr/>
        </p:nvSpPr>
        <p:spPr>
          <a:xfrm>
            <a:off x="389554" y="1104584"/>
            <a:ext cx="104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Pooled</a:t>
            </a:r>
            <a:endParaRPr lang="en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6CB06-85D0-E320-4824-579843C06CB9}"/>
              </a:ext>
            </a:extLst>
          </p:cNvPr>
          <p:cNvSpPr txBox="1"/>
          <p:nvPr/>
        </p:nvSpPr>
        <p:spPr>
          <a:xfrm>
            <a:off x="5837075" y="11942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Unpooled</a:t>
            </a:r>
            <a:endParaRPr lang="en-IL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D2FAD-09C2-5F9E-1FF4-86404F77B617}"/>
              </a:ext>
            </a:extLst>
          </p:cNvPr>
          <p:cNvSpPr txBox="1"/>
          <p:nvPr/>
        </p:nvSpPr>
        <p:spPr>
          <a:xfrm>
            <a:off x="2913484" y="3455575"/>
            <a:ext cx="16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Hierarchical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4163121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A18AB-CEFC-1866-7CDA-F99826988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9E46BC-9575-4C9F-1588-3A10B5E59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9E621A-3568-DE77-B3CB-EEE26E75C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7200" dirty="0"/>
              <a:t>7D What does the hierarchy do?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78D9-F0A8-57A1-2226-C45DBA77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28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330611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0FEF-26D2-0C23-B129-A6CE87A7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are just parameters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48B283-2331-1AFA-379B-0FFEA7141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274"/>
            <a:ext cx="10515600" cy="1185702"/>
          </a:xfrm>
        </p:spPr>
        <p:txBody>
          <a:bodyPr>
            <a:normAutofit/>
          </a:bodyPr>
          <a:lstStyle/>
          <a:p>
            <a:r>
              <a:rPr lang="en-US" sz="2400" dirty="0"/>
              <a:t>Each MCMC sample contains a full set:</a:t>
            </a:r>
          </a:p>
          <a:p>
            <a:pPr lvl="1"/>
            <a:r>
              <a:rPr lang="el-GR" sz="2000" b="0" i="0" dirty="0">
                <a:solidFill>
                  <a:srgbClr val="3B3B3B"/>
                </a:solidFill>
                <a:effectLst/>
                <a:latin typeface="Segoe WPC"/>
              </a:rPr>
              <a:t>μ_μ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Segoe WPC"/>
              </a:rPr>
              <a:t>, </a:t>
            </a:r>
            <a:r>
              <a:rPr lang="el-GR" sz="2000" b="0" i="0" dirty="0">
                <a:solidFill>
                  <a:srgbClr val="3B3B3B"/>
                </a:solidFill>
                <a:effectLst/>
                <a:latin typeface="Segoe WPC"/>
              </a:rPr>
              <a:t>σ_μ</a:t>
            </a:r>
            <a:endParaRPr lang="en-US" sz="2000" b="0" i="0" dirty="0">
              <a:solidFill>
                <a:srgbClr val="3B3B3B"/>
              </a:solidFill>
              <a:effectLst/>
              <a:latin typeface="Segoe WPC"/>
            </a:endParaRPr>
          </a:p>
          <a:p>
            <a:pPr lvl="1"/>
            <a:r>
              <a:rPr lang="el-GR" sz="2000" b="0" i="0" dirty="0">
                <a:solidFill>
                  <a:srgbClr val="3B3B3B"/>
                </a:solidFill>
                <a:effectLst/>
                <a:latin typeface="Segoe WPC"/>
              </a:rPr>
              <a:t>μ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Segoe WPC"/>
              </a:rPr>
              <a:t>[aa], </a:t>
            </a:r>
            <a:r>
              <a:rPr lang="el-GR" sz="2000" b="0" i="0" dirty="0">
                <a:solidFill>
                  <a:srgbClr val="3B3B3B"/>
                </a:solidFill>
                <a:effectLst/>
                <a:latin typeface="Segoe WPC"/>
              </a:rPr>
              <a:t>σ</a:t>
            </a:r>
            <a:r>
              <a:rPr lang="en-US" sz="2000" b="0" i="0" dirty="0">
                <a:solidFill>
                  <a:srgbClr val="3B3B3B"/>
                </a:solidFill>
                <a:effectLst/>
                <a:latin typeface="Segoe WPC"/>
              </a:rPr>
              <a:t>[aa]</a:t>
            </a:r>
            <a:endParaRPr lang="en-IL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C7DF0A-BE56-C01B-E679-2086CEFE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29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C04F0-3455-CF57-75EC-ED55973A6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41" y="2864398"/>
            <a:ext cx="7801226" cy="36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76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8360-1187-AB3F-8E1B-22F658FA6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A59B-E364-E741-CFBD-3DAED845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en-GB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F5A3B-CC4A-88BC-24D0-B7025174E1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0232" y="5174528"/>
          <a:ext cx="5424491" cy="1068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71800" imgH="583920" progId="Equation.DSMT4">
                  <p:embed/>
                </p:oleObj>
              </mc:Choice>
              <mc:Fallback>
                <p:oleObj name="Equation" r:id="rId2" imgW="2971800" imgH="58392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5F5A3B-CC4A-88BC-24D0-B7025174E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0232" y="5174528"/>
                        <a:ext cx="5424491" cy="1068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5BB742-817F-8B14-BD56-742C89FBE6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35" r="25904" b="9101"/>
          <a:stretch/>
        </p:blipFill>
        <p:spPr>
          <a:xfrm>
            <a:off x="5633773" y="1690688"/>
            <a:ext cx="3650794" cy="317176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61A7830-99E1-A7A6-90AA-5773B83FD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226" y="1918310"/>
            <a:ext cx="1695450" cy="432435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33B63D-BDC9-E13A-3E85-CBEA7D1560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0946" y="2882106"/>
          <a:ext cx="23764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6177" imgH="1092999" progId="Equation.DSMT4">
                  <p:embed/>
                </p:oleObj>
              </mc:Choice>
              <mc:Fallback>
                <p:oleObj name="Equation" r:id="rId7" imgW="2376177" imgH="1092999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F33B63D-BDC9-E13A-3E85-CBEA7D1560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0946" y="2882106"/>
                        <a:ext cx="2376487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020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4312-AE19-C118-B459-8886A7EA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>
            <a:normAutofit fontScale="90000"/>
          </a:bodyPr>
          <a:lstStyle/>
          <a:p>
            <a:r>
              <a:rPr lang="en-US" dirty="0"/>
              <a:t>The parameters and hyperparameters are related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1E919-49F4-55E3-75FB-0E6208061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764"/>
            <a:ext cx="10515600" cy="1244146"/>
          </a:xfrm>
        </p:spPr>
        <p:txBody>
          <a:bodyPr/>
          <a:lstStyle/>
          <a:p>
            <a:r>
              <a:rPr lang="el-GR" b="0" i="0" dirty="0">
                <a:solidFill>
                  <a:srgbClr val="3B3B3B"/>
                </a:solidFill>
                <a:effectLst/>
                <a:latin typeface="Segoe WPC"/>
              </a:rPr>
              <a:t>σ_μ</a:t>
            </a:r>
            <a:r>
              <a:rPr lang="en-US" b="0" i="0" dirty="0">
                <a:solidFill>
                  <a:srgbClr val="3B3B3B"/>
                </a:solidFill>
                <a:effectLst/>
                <a:latin typeface="Segoe WPC"/>
              </a:rPr>
              <a:t> is smaller when the </a:t>
            </a:r>
            <a:r>
              <a:rPr lang="el-GR" b="0" i="0" dirty="0">
                <a:solidFill>
                  <a:srgbClr val="3B3B3B"/>
                </a:solidFill>
                <a:effectLst/>
                <a:latin typeface="Segoe WPC"/>
              </a:rPr>
              <a:t>μ</a:t>
            </a:r>
            <a:r>
              <a:rPr lang="en-US" b="0" i="0" dirty="0">
                <a:solidFill>
                  <a:srgbClr val="3B3B3B"/>
                </a:solidFill>
                <a:effectLst/>
                <a:latin typeface="Segoe WPC"/>
              </a:rPr>
              <a:t> are closer together</a:t>
            </a:r>
          </a:p>
          <a:p>
            <a:pPr lvl="1"/>
            <a:r>
              <a:rPr lang="en-US" dirty="0">
                <a:solidFill>
                  <a:srgbClr val="3B3B3B"/>
                </a:solidFill>
                <a:latin typeface="Segoe WPC"/>
              </a:rPr>
              <a:t>And vice versa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DE08A-F096-DF5E-0BFE-0CF0AAB5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FCEEE-9D17-B6B5-5864-BD6D43B41D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0884" y="2430088"/>
            <a:ext cx="8462283" cy="429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9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C7A9F-2E7C-B5E2-9D18-F0960B3CD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3808-7D8F-2B65-00DB-769462665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>
            <a:normAutofit/>
          </a:bodyPr>
          <a:lstStyle/>
          <a:p>
            <a:r>
              <a:rPr lang="en-US" dirty="0"/>
              <a:t>Summary statistics of the parameters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54A77-6BA6-590A-ED6C-32982E2708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7666"/>
                <a:ext cx="10515600" cy="139026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l-GR" sz="2400" b="0" i="0" dirty="0">
                    <a:solidFill>
                      <a:srgbClr val="3B3B3B"/>
                    </a:solidFill>
                    <a:effectLst/>
                    <a:latin typeface="Segoe WPC"/>
                  </a:rPr>
                  <a:t>μ _μ</a:t>
                </a:r>
                <a:r>
                  <a:rPr lang="en-US" sz="2400" b="0" i="0" dirty="0">
                    <a:solidFill>
                      <a:srgbClr val="3B3B3B"/>
                    </a:solidFill>
                    <a:effectLst/>
                    <a:latin typeface="Segoe WPC"/>
                  </a:rPr>
                  <a:t> is 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3B3B3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B3B3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B3B3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So is correlated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𝑎𝑎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𝑎𝑎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/>
              </a:p>
              <a:p>
                <a:r>
                  <a:rPr lang="el-GR" sz="2400" dirty="0">
                    <a:solidFill>
                      <a:srgbClr val="3B3B3B"/>
                    </a:solidFill>
                    <a:latin typeface="Segoe WPC"/>
                  </a:rPr>
                  <a:t>σ </a:t>
                </a:r>
                <a:r>
                  <a:rPr lang="el-GR" sz="2400" b="0" i="0" dirty="0">
                    <a:solidFill>
                      <a:srgbClr val="3B3B3B"/>
                    </a:solidFill>
                    <a:effectLst/>
                    <a:latin typeface="Segoe WPC"/>
                  </a:rPr>
                  <a:t>_μ</a:t>
                </a:r>
                <a:r>
                  <a:rPr lang="en-US" sz="2400" b="0" i="0" dirty="0">
                    <a:solidFill>
                      <a:srgbClr val="3B3B3B"/>
                    </a:solidFill>
                    <a:effectLst/>
                    <a:latin typeface="Segoe WPC"/>
                  </a:rPr>
                  <a:t> is the standard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3B3B3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3B3B3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B3B3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So is correlated with their sampled standard deviation</a:t>
                </a:r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C54A77-6BA6-590A-ED6C-32982E2708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7666"/>
                <a:ext cx="10515600" cy="1390261"/>
              </a:xfrm>
              <a:blipFill>
                <a:blip r:embed="rId2"/>
                <a:stretch>
                  <a:fillRect l="-696" t="-14035" b="-438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7054A-3D78-20DD-4D73-6158803D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79324-44A4-FCE6-5C16-99F52C3C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98" y="2780470"/>
            <a:ext cx="9686530" cy="39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83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F147-307A-31C7-6745-82638E48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A12597-C46A-3E96-E135-CF1787F406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17226"/>
              </a:xfrm>
            </p:spPr>
            <p:txBody>
              <a:bodyPr/>
              <a:lstStyle/>
              <a:p>
                <a:r>
                  <a:rPr lang="en-US" dirty="0"/>
                  <a:t>Non-hierarchical models results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A12597-C46A-3E96-E135-CF1787F406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17226"/>
              </a:xfrm>
              <a:blipFill>
                <a:blip r:embed="rId2"/>
                <a:stretch>
                  <a:fillRect l="-2377" t="-25424" b="-389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3254B-3D21-B92C-8478-5DE14DC2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32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6E9C9-0642-B7AE-8040-B569E6F46AE1}"/>
              </a:ext>
            </a:extLst>
          </p:cNvPr>
          <p:cNvSpPr txBox="1"/>
          <p:nvPr/>
        </p:nvSpPr>
        <p:spPr>
          <a:xfrm>
            <a:off x="324239" y="1767764"/>
            <a:ext cx="60975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906B7-E30F-8B6A-4C0B-61578827928C}"/>
              </a:ext>
            </a:extLst>
          </p:cNvPr>
          <p:cNvSpPr txBox="1"/>
          <p:nvPr/>
        </p:nvSpPr>
        <p:spPr>
          <a:xfrm>
            <a:off x="5837075" y="1767763"/>
            <a:ext cx="7336194" cy="116955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cs_nh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       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29B4E-60A5-3751-7550-6BAA5BAA6670}"/>
              </a:ext>
            </a:extLst>
          </p:cNvPr>
          <p:cNvSpPr txBox="1"/>
          <p:nvPr/>
        </p:nvSpPr>
        <p:spPr>
          <a:xfrm>
            <a:off x="389554" y="1104584"/>
            <a:ext cx="104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Pooled</a:t>
            </a:r>
            <a:endParaRPr lang="en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96D96-688E-B319-C054-55E7E3FA74F6}"/>
              </a:ext>
            </a:extLst>
          </p:cNvPr>
          <p:cNvSpPr txBox="1"/>
          <p:nvPr/>
        </p:nvSpPr>
        <p:spPr>
          <a:xfrm>
            <a:off x="5837075" y="11942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Unpooled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CFCB5D-F4E8-1476-7710-8F5DA8EA4B6F}"/>
                  </a:ext>
                </a:extLst>
              </p:cNvPr>
              <p:cNvSpPr txBox="1"/>
              <p:nvPr/>
            </p:nvSpPr>
            <p:spPr>
              <a:xfrm>
                <a:off x="324239" y="3253395"/>
                <a:ext cx="47647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model is like having many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but all the same</a:t>
                </a:r>
              </a:p>
              <a:p>
                <a:r>
                  <a:rPr lang="en-US" dirty="0"/>
                  <a:t>All equal to the mean of the data</a:t>
                </a:r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CFCB5D-F4E8-1476-7710-8F5DA8EA4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39" y="3253395"/>
                <a:ext cx="4764702" cy="646331"/>
              </a:xfrm>
              <a:prstGeom prst="rect">
                <a:avLst/>
              </a:prstGeom>
              <a:blipFill>
                <a:blip r:embed="rId3"/>
                <a:stretch>
                  <a:fillRect l="-1023" t="-5660" r="-256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E1B4E0F-A25B-6546-9009-A008B36C5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56908"/>
              </p:ext>
            </p:extLst>
          </p:nvPr>
        </p:nvGraphicFramePr>
        <p:xfrm>
          <a:off x="1173163" y="3944938"/>
          <a:ext cx="13477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507960" progId="Equation.DSMT4">
                  <p:embed/>
                </p:oleObj>
              </mc:Choice>
              <mc:Fallback>
                <p:oleObj name="Equation" r:id="rId4" imgW="81252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3163" y="3944938"/>
                        <a:ext cx="13477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F9BF0-9FA4-AD61-3C1E-E179CA02563C}"/>
                  </a:ext>
                </a:extLst>
              </p:cNvPr>
              <p:cNvSpPr txBox="1"/>
              <p:nvPr/>
            </p:nvSpPr>
            <p:spPr>
              <a:xfrm>
                <a:off x="6228249" y="3253395"/>
                <a:ext cx="4761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this model there is a broad prior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the dominated by the likelihood for its group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7F9BF0-9FA4-AD61-3C1E-E179CA025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249" y="3253395"/>
                <a:ext cx="4761688" cy="646331"/>
              </a:xfrm>
              <a:prstGeom prst="rect">
                <a:avLst/>
              </a:prstGeom>
              <a:blipFill>
                <a:blip r:embed="rId6"/>
                <a:stretch>
                  <a:fillRect l="-1152" t="-5660" r="-128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4E8F8532-25BB-0FDA-48B4-8F64EEA5ED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718763"/>
              </p:ext>
            </p:extLst>
          </p:nvPr>
        </p:nvGraphicFramePr>
        <p:xfrm>
          <a:off x="6921500" y="3871558"/>
          <a:ext cx="296703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90640" imgH="685800" progId="Equation.DSMT4">
                  <p:embed/>
                </p:oleObj>
              </mc:Choice>
              <mc:Fallback>
                <p:oleObj name="Equation" r:id="rId7" imgW="1790640" imgH="68580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E1B4E0F-A25B-6546-9009-A008B36C5E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21500" y="3871558"/>
                        <a:ext cx="296703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1C06335-05DE-2208-FA9B-A586EA8E5C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568743"/>
              </p:ext>
            </p:extLst>
          </p:nvPr>
        </p:nvGraphicFramePr>
        <p:xfrm>
          <a:off x="3747613" y="5152983"/>
          <a:ext cx="3819488" cy="742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86000" imgH="444240" progId="Equation.DSMT4">
                  <p:embed/>
                </p:oleObj>
              </mc:Choice>
              <mc:Fallback>
                <p:oleObj name="Equation" r:id="rId9" imgW="22860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47613" y="5152983"/>
                        <a:ext cx="3819488" cy="742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7616905-7B87-68C5-DA89-E36C1A0FF3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831764"/>
              </p:ext>
            </p:extLst>
          </p:nvPr>
        </p:nvGraphicFramePr>
        <p:xfrm>
          <a:off x="3747613" y="5904993"/>
          <a:ext cx="5652605" cy="742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479760" imgH="457200" progId="Equation.DSMT4">
                  <p:embed/>
                </p:oleObj>
              </mc:Choice>
              <mc:Fallback>
                <p:oleObj name="Equation" r:id="rId11" imgW="34797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47613" y="5904993"/>
                        <a:ext cx="5652605" cy="742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220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33B06-E36C-E7F1-3851-ED38E1937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F8FC05-055D-A9C8-692E-E7ADD61E59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717226"/>
              </a:xfrm>
            </p:spPr>
            <p:txBody>
              <a:bodyPr/>
              <a:lstStyle/>
              <a:p>
                <a:r>
                  <a:rPr lang="en-US" dirty="0"/>
                  <a:t>Hierarchical model results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F8FC05-055D-A9C8-692E-E7ADD61E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717226"/>
              </a:xfrm>
              <a:blipFill>
                <a:blip r:embed="rId2"/>
                <a:stretch>
                  <a:fillRect l="-2377" t="-25424" b="-389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7A45A-25A0-D490-53C4-9AA2A9A4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72BC4-A7D3-D087-9A99-55A6C386872E}"/>
              </a:ext>
            </a:extLst>
          </p:cNvPr>
          <p:cNvSpPr txBox="1"/>
          <p:nvPr/>
        </p:nvSpPr>
        <p:spPr>
          <a:xfrm>
            <a:off x="389554" y="1104584"/>
            <a:ext cx="104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Pooled</a:t>
            </a:r>
            <a:endParaRPr lang="en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B786AA-AD30-3D2B-2F6E-2EFC13A9F2AC}"/>
              </a:ext>
            </a:extLst>
          </p:cNvPr>
          <p:cNvSpPr txBox="1"/>
          <p:nvPr/>
        </p:nvSpPr>
        <p:spPr>
          <a:xfrm>
            <a:off x="5837075" y="11942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Unpooled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831A5F-48C5-BAC2-50E2-F2DFC12873BD}"/>
                  </a:ext>
                </a:extLst>
              </p:cNvPr>
              <p:cNvSpPr txBox="1"/>
              <p:nvPr/>
            </p:nvSpPr>
            <p:spPr>
              <a:xfrm>
                <a:off x="389554" y="1689278"/>
                <a:ext cx="47647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model is like having many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but all the same</a:t>
                </a:r>
              </a:p>
              <a:p>
                <a:r>
                  <a:rPr lang="en-US" dirty="0"/>
                  <a:t>All equal to the mean of the data</a:t>
                </a:r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831A5F-48C5-BAC2-50E2-F2DFC128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4" y="1689278"/>
                <a:ext cx="4764702" cy="646331"/>
              </a:xfrm>
              <a:prstGeom prst="rect">
                <a:avLst/>
              </a:prstGeom>
              <a:blipFill>
                <a:blip r:embed="rId3"/>
                <a:stretch>
                  <a:fillRect l="-1151" t="-4717" r="-128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B8BA77E-D24C-79BD-791C-E62049F4E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443057"/>
              </p:ext>
            </p:extLst>
          </p:nvPr>
        </p:nvGraphicFramePr>
        <p:xfrm>
          <a:off x="1030288" y="2509565"/>
          <a:ext cx="13477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12520" imgH="507960" progId="Equation.DSMT4">
                  <p:embed/>
                </p:oleObj>
              </mc:Choice>
              <mc:Fallback>
                <p:oleObj name="Equation" r:id="rId4" imgW="812520" imgH="5079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E1B4E0F-A25B-6546-9009-A008B36C5E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0288" y="2509565"/>
                        <a:ext cx="13477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A8AF2-AC30-23F5-17A5-8AC1D74C00DC}"/>
                  </a:ext>
                </a:extLst>
              </p:cNvPr>
              <p:cNvSpPr txBox="1"/>
              <p:nvPr/>
            </p:nvSpPr>
            <p:spPr>
              <a:xfrm>
                <a:off x="6096000" y="1718335"/>
                <a:ext cx="4761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this model there is a broad prior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the dominated by the likelihood for its group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A8AF2-AC30-23F5-17A5-8AC1D74C0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8335"/>
                <a:ext cx="4761688" cy="646331"/>
              </a:xfrm>
              <a:prstGeom prst="rect">
                <a:avLst/>
              </a:prstGeom>
              <a:blipFill>
                <a:blip r:embed="rId6"/>
                <a:stretch>
                  <a:fillRect l="-1024" t="-5660" r="-128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E75C8D5-162F-465E-2E7C-80D1AEACE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962479"/>
              </p:ext>
            </p:extLst>
          </p:nvPr>
        </p:nvGraphicFramePr>
        <p:xfrm>
          <a:off x="6818474" y="2427111"/>
          <a:ext cx="296703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90640" imgH="685800" progId="Equation.DSMT4">
                  <p:embed/>
                </p:oleObj>
              </mc:Choice>
              <mc:Fallback>
                <p:oleObj name="Equation" r:id="rId7" imgW="1790640" imgH="685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4E8F8532-25BB-0FDA-48B4-8F64EEA5ED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8474" y="2427111"/>
                        <a:ext cx="296703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A039B3-E320-B103-DF7A-34F525F1BB37}"/>
              </a:ext>
            </a:extLst>
          </p:cNvPr>
          <p:cNvSpPr txBox="1"/>
          <p:nvPr/>
        </p:nvSpPr>
        <p:spPr>
          <a:xfrm>
            <a:off x="389554" y="4112178"/>
            <a:ext cx="64289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cs_h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hyper_priors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priors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"aa"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b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5724D-748F-D2C7-34AC-CB9532173543}"/>
              </a:ext>
            </a:extLst>
          </p:cNvPr>
          <p:cNvSpPr txBox="1"/>
          <p:nvPr/>
        </p:nvSpPr>
        <p:spPr>
          <a:xfrm>
            <a:off x="389554" y="3559577"/>
            <a:ext cx="216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Hierarchical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8B6881-DFBE-B6CC-5AB2-051D8B966524}"/>
                  </a:ext>
                </a:extLst>
              </p:cNvPr>
              <p:cNvSpPr txBox="1"/>
              <p:nvPr/>
            </p:nvSpPr>
            <p:spPr>
              <a:xfrm>
                <a:off x="6170645" y="4359289"/>
                <a:ext cx="51135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this model the prior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determined by MCMC</a:t>
                </a:r>
              </a:p>
              <a:p>
                <a:r>
                  <a:rPr lang="en-US" dirty="0"/>
                  <a:t>It is not arbitrarily broad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will be between the prior and the likelihood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8B6881-DFBE-B6CC-5AB2-051D8B96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645" y="4359289"/>
                <a:ext cx="5113579" cy="923330"/>
              </a:xfrm>
              <a:prstGeom prst="rect">
                <a:avLst/>
              </a:prstGeom>
              <a:blipFill>
                <a:blip r:embed="rId9"/>
                <a:stretch>
                  <a:fillRect l="-954" t="-3289" r="-119" b="-92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3821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0BE83-AD58-3C58-5A8C-73B7DB43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0010A-08A0-C290-E4BF-6E562F568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7226"/>
          </a:xfrm>
        </p:spPr>
        <p:txBody>
          <a:bodyPr>
            <a:noAutofit/>
          </a:bodyPr>
          <a:lstStyle/>
          <a:p>
            <a:r>
              <a:rPr lang="en-US" sz="3600" dirty="0"/>
              <a:t>Hierarchical models create data-driven narrow priors</a:t>
            </a:r>
            <a:endParaRPr lang="en-IL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816B9-23F2-92D2-1117-D77AE40B3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8FFE7-C70C-0DD4-28AC-A73F56A650B4}"/>
              </a:ext>
            </a:extLst>
          </p:cNvPr>
          <p:cNvSpPr txBox="1"/>
          <p:nvPr/>
        </p:nvSpPr>
        <p:spPr>
          <a:xfrm>
            <a:off x="389554" y="1104584"/>
            <a:ext cx="104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Pooled</a:t>
            </a:r>
            <a:endParaRPr lang="en-IL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C6C73B-3125-CF46-8948-4065EEE4F474}"/>
              </a:ext>
            </a:extLst>
          </p:cNvPr>
          <p:cNvSpPr txBox="1"/>
          <p:nvPr/>
        </p:nvSpPr>
        <p:spPr>
          <a:xfrm>
            <a:off x="5837075" y="11942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Unpooled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CEC3B4-A54A-4D44-104E-80DD3B6468DD}"/>
                  </a:ext>
                </a:extLst>
              </p:cNvPr>
              <p:cNvSpPr txBox="1"/>
              <p:nvPr/>
            </p:nvSpPr>
            <p:spPr>
              <a:xfrm>
                <a:off x="389554" y="1689278"/>
                <a:ext cx="476470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model is like having many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but all the same</a:t>
                </a:r>
              </a:p>
              <a:p>
                <a:r>
                  <a:rPr lang="en-US" dirty="0"/>
                  <a:t>All equal to the mean of the data</a:t>
                </a:r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CEC3B4-A54A-4D44-104E-80DD3B646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4" y="1689278"/>
                <a:ext cx="4764702" cy="646331"/>
              </a:xfrm>
              <a:prstGeom prst="rect">
                <a:avLst/>
              </a:prstGeom>
              <a:blipFill>
                <a:blip r:embed="rId2"/>
                <a:stretch>
                  <a:fillRect l="-1151" t="-4717" r="-128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BB35913-8D23-4B1B-36E1-8E3B70AF6D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30288" y="2509565"/>
          <a:ext cx="13477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12520" imgH="507960" progId="Equation.DSMT4">
                  <p:embed/>
                </p:oleObj>
              </mc:Choice>
              <mc:Fallback>
                <p:oleObj name="Equation" r:id="rId3" imgW="812520" imgH="5079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B8BA77E-D24C-79BD-791C-E62049F4E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0288" y="2509565"/>
                        <a:ext cx="13477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005E7E-8CEE-E18A-5E82-FE5D6CA0B020}"/>
                  </a:ext>
                </a:extLst>
              </p:cNvPr>
              <p:cNvSpPr txBox="1"/>
              <p:nvPr/>
            </p:nvSpPr>
            <p:spPr>
              <a:xfrm>
                <a:off x="6096000" y="1718335"/>
                <a:ext cx="47616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this model there is a broad prior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the dominated by the likelihood for its group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005E7E-8CEE-E18A-5E82-FE5D6CA0B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18335"/>
                <a:ext cx="4761688" cy="646331"/>
              </a:xfrm>
              <a:prstGeom prst="rect">
                <a:avLst/>
              </a:prstGeom>
              <a:blipFill>
                <a:blip r:embed="rId5"/>
                <a:stretch>
                  <a:fillRect l="-1024" t="-5660" r="-128" b="-141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26EEDFA-570B-81EF-6879-411F1D47F4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18474" y="2427111"/>
          <a:ext cx="2967038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790640" imgH="685800" progId="Equation.DSMT4">
                  <p:embed/>
                </p:oleObj>
              </mc:Choice>
              <mc:Fallback>
                <p:oleObj name="Equation" r:id="rId6" imgW="1790640" imgH="68580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E75C8D5-162F-465E-2E7C-80D1AEACEF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18474" y="2427111"/>
                        <a:ext cx="2967038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EB2444-F529-AB60-3AF2-F80141359EE1}"/>
              </a:ext>
            </a:extLst>
          </p:cNvPr>
          <p:cNvSpPr txBox="1"/>
          <p:nvPr/>
        </p:nvSpPr>
        <p:spPr>
          <a:xfrm>
            <a:off x="389554" y="3559577"/>
            <a:ext cx="216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Hierarchical</a:t>
            </a:r>
            <a:endParaRPr lang="en-IL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5B5CA-A7CD-D8B7-DE28-36AFE3EEFBAB}"/>
                  </a:ext>
                </a:extLst>
              </p:cNvPr>
              <p:cNvSpPr txBox="1"/>
              <p:nvPr/>
            </p:nvSpPr>
            <p:spPr>
              <a:xfrm>
                <a:off x="389554" y="4060727"/>
                <a:ext cx="52166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 this model the prior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is determined by MCMC</a:t>
                </a:r>
              </a:p>
              <a:p>
                <a:r>
                  <a:rPr lang="en-US" dirty="0"/>
                  <a:t>It is not arbitrarily broad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will be between the prior and the likelihood</a:t>
                </a:r>
              </a:p>
              <a:p>
                <a:r>
                  <a:rPr lang="en-US" dirty="0"/>
                  <a:t>The narrow prior reduces the width of the posterior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5B5CA-A7CD-D8B7-DE28-36AFE3EEF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4" y="4060727"/>
                <a:ext cx="5216621" cy="1200329"/>
              </a:xfrm>
              <a:prstGeom prst="rect">
                <a:avLst/>
              </a:prstGeom>
              <a:blipFill>
                <a:blip r:embed="rId8"/>
                <a:stretch>
                  <a:fillRect l="-1051" t="-2538" b="-710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A3A836-08F6-AE10-2B0B-7B60321DF174}"/>
              </a:ext>
            </a:extLst>
          </p:cNvPr>
          <p:cNvSpPr txBox="1"/>
          <p:nvPr/>
        </p:nvSpPr>
        <p:spPr>
          <a:xfrm>
            <a:off x="6333154" y="4153782"/>
            <a:ext cx="44063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dirty="0"/>
              <a:t>Pooled model </a:t>
            </a:r>
            <a:r>
              <a:rPr lang="en-IL" dirty="0" err="1"/>
              <a:t>σ_μ</a:t>
            </a:r>
            <a:r>
              <a:rPr lang="en-IL" dirty="0"/>
              <a:t>: 0</a:t>
            </a:r>
            <a:endParaRPr lang="en-US" dirty="0"/>
          </a:p>
          <a:p>
            <a:r>
              <a:rPr lang="en-IL" dirty="0"/>
              <a:t>Hierarchical model </a:t>
            </a:r>
            <a:r>
              <a:rPr lang="en-IL" dirty="0" err="1"/>
              <a:t>σ_μ</a:t>
            </a:r>
            <a:r>
              <a:rPr lang="en-IL" dirty="0"/>
              <a:t>: 0.47 ± 0.10</a:t>
            </a:r>
            <a:endParaRPr lang="en-US" dirty="0"/>
          </a:p>
          <a:p>
            <a:r>
              <a:rPr lang="en-IL" dirty="0" err="1"/>
              <a:t>Unpooled</a:t>
            </a:r>
            <a:r>
              <a:rPr lang="en-IL" dirty="0"/>
              <a:t> model </a:t>
            </a:r>
            <a:r>
              <a:rPr lang="en-IL" dirty="0" err="1"/>
              <a:t>σ_μ</a:t>
            </a:r>
            <a:r>
              <a:rPr lang="en-IL" dirty="0"/>
              <a:t>: 10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L" dirty="0"/>
              <a:t>Pooled model std(μ): 0</a:t>
            </a:r>
            <a:endParaRPr lang="en-US" dirty="0"/>
          </a:p>
          <a:p>
            <a:r>
              <a:rPr lang="en-IL" dirty="0"/>
              <a:t>Hierarchical model std(μ): 0.42 ± 0.05</a:t>
            </a:r>
            <a:endParaRPr lang="en-US" dirty="0"/>
          </a:p>
          <a:p>
            <a:r>
              <a:rPr lang="en-IL" dirty="0" err="1"/>
              <a:t>Unpooled</a:t>
            </a:r>
            <a:r>
              <a:rPr lang="en-IL" dirty="0"/>
              <a:t> model std(μ): 0.51 ± 0.05</a:t>
            </a:r>
          </a:p>
        </p:txBody>
      </p:sp>
    </p:spTree>
    <p:extLst>
      <p:ext uri="{BB962C8B-B14F-4D97-AF65-F5344CB8AC3E}">
        <p14:creationId xmlns:p14="http://schemas.microsoft.com/office/powerpoint/2010/main" val="4213688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7D6F-C9C1-8E84-3D3A-9D6D7D1EF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467"/>
            <a:ext cx="10515600" cy="1084158"/>
          </a:xfrm>
        </p:spPr>
        <p:txBody>
          <a:bodyPr/>
          <a:lstStyle/>
          <a:p>
            <a:r>
              <a:rPr lang="en-US" dirty="0"/>
              <a:t>Shrinkage and reduced uncertainty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75445-7BFF-97E6-4DF5-4C71167C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1EEF3-4DDC-8892-7CF8-B4902C89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52" y="1221508"/>
            <a:ext cx="7723653" cy="54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25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BC658-CE1A-FFB5-19D2-1D8C10E72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39763-9502-DFAE-9372-B7B0CEF8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532B00-D343-5662-4C78-466940287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7E Benefits and pitfalls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8778B-6B71-0AE6-5489-D67C754B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36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1279660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6FE24C-E583-792B-0F59-C0DC9A3D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pitfalls of hierarchical models</a:t>
            </a:r>
            <a:endParaRPr lang="en-I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2A9393-FDA4-AE8F-EDB4-1D09BBC62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  <a:endParaRPr lang="en-I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B6BB09-9385-140D-0C64-996AA2F464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structured data</a:t>
            </a:r>
          </a:p>
          <a:p>
            <a:r>
              <a:rPr lang="en-US" dirty="0"/>
              <a:t>Balance </a:t>
            </a:r>
          </a:p>
          <a:p>
            <a:pPr lvl="1"/>
            <a:r>
              <a:rPr lang="en-US" dirty="0"/>
              <a:t>Population information </a:t>
            </a:r>
          </a:p>
          <a:p>
            <a:pPr lvl="1"/>
            <a:r>
              <a:rPr lang="en-US" dirty="0"/>
              <a:t>Group information</a:t>
            </a:r>
          </a:p>
          <a:p>
            <a:r>
              <a:rPr lang="en-US" dirty="0"/>
              <a:t>Robust estimation</a:t>
            </a:r>
          </a:p>
          <a:p>
            <a:pPr lvl="1"/>
            <a:r>
              <a:rPr lang="en-US" dirty="0"/>
              <a:t>Even if some groups have less data</a:t>
            </a:r>
          </a:p>
          <a:p>
            <a:endParaRPr lang="en-I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62E417-21ED-CAF8-BD31-6DBE68374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Pitfalls</a:t>
            </a:r>
            <a:endParaRPr lang="en-I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12B5B5-8993-F5FA-7639-67F91B91868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Computational complexity</a:t>
            </a:r>
          </a:p>
          <a:p>
            <a:pPr lvl="1"/>
            <a:r>
              <a:rPr lang="en-US" dirty="0"/>
              <a:t>Increased fitting time</a:t>
            </a:r>
          </a:p>
          <a:p>
            <a:pPr lvl="1"/>
            <a:r>
              <a:rPr lang="en-US" dirty="0"/>
              <a:t>Importance of sampling diagnostics</a:t>
            </a:r>
          </a:p>
          <a:p>
            <a:r>
              <a:rPr lang="en-US" dirty="0"/>
              <a:t>Priors disconnected from data</a:t>
            </a:r>
          </a:p>
          <a:p>
            <a:pPr lvl="1"/>
            <a:r>
              <a:rPr lang="en-US" dirty="0"/>
              <a:t>Importance of prior predictive</a:t>
            </a:r>
          </a:p>
          <a:p>
            <a:r>
              <a:rPr lang="en-US" dirty="0"/>
              <a:t>Interpretational complexity</a:t>
            </a:r>
          </a:p>
          <a:p>
            <a:pPr lvl="1"/>
            <a:r>
              <a:rPr lang="en-US" dirty="0"/>
              <a:t>Simultaneous interpretation at multiple levels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145F6-5664-2903-6442-B8C726D61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71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56C8A-D0B8-985D-E162-59D804DB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6D28E-5B4A-B12A-C46F-EDDBE3BBF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80822-362C-DFDB-1ED6-5420036ECC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D5CFA-2796-1C77-907E-5859914F7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3B70C-A5A0-F2BF-6545-7106C8FD168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7804F-0A72-42C0-7D4B-27284487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928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7123F-8DBC-749B-46F6-C1C5FC70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It's Kahoot Time!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ADAE3-6CD0-4AFE-A5E3-71849402426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90719" y="2330505"/>
            <a:ext cx="4559425" cy="39795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en-IL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High angle over the shoulder view of young couple sitting close on sofa and using home automation app on digital tablet.">
            <a:extLst>
              <a:ext uri="{FF2B5EF4-FFF2-40B4-BE49-F238E27FC236}">
                <a16:creationId xmlns:a16="http://schemas.microsoft.com/office/drawing/2014/main" id="{230A9D7A-D9AF-43E3-859A-17523020B3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124" r="19019" b="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2510E-11B4-58F8-4F27-D6BA98779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0DC7AD3-7C2E-418B-8082-788996B615F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0650690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36392-3499-8E25-2EE4-19C65C97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5EB4A8-0633-F98D-A23F-FA88C57B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47ED74-10A5-849C-F8E4-9DC6391ED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720" y="1825625"/>
            <a:ext cx="5847080" cy="1466215"/>
          </a:xfrm>
        </p:spPr>
        <p:txBody>
          <a:bodyPr/>
          <a:lstStyle/>
          <a:p>
            <a:r>
              <a:rPr lang="en-US" dirty="0"/>
              <a:t>Each parameter has a prior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8C966-24C4-287E-27E0-5FE17AA5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24456" y="2027504"/>
            <a:ext cx="3762230" cy="39115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DDD5D95-1033-8E5E-0E50-1B6B4BAC57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2578" y="3680016"/>
          <a:ext cx="3970337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787320" progId="Equation.DSMT4">
                  <p:embed/>
                </p:oleObj>
              </mc:Choice>
              <mc:Fallback>
                <p:oleObj name="Equation" r:id="rId4" imgW="1384200" imgH="7873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DDD5D95-1033-8E5E-0E50-1B6B4BAC57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2578" y="3680016"/>
                        <a:ext cx="3970337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6984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8BFAD-CF58-BE0D-867A-8FE6D450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2FBC5FA-1405-17CB-BA09-FD738E3C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9AB19E9-F513-13E0-6104-571E648EB7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7200" dirty="0"/>
              <a:t>7F Multiple levels of hierarchy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C00C3A-C1CA-E947-7588-1EB9E77D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40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2161218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ABF381-8A1B-BCD2-F23D-40CF5D99D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can come at multiple levels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17B59-BB90-4795-5430-07553C1B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MRI scans</a:t>
            </a:r>
          </a:p>
          <a:p>
            <a:pPr lvl="1"/>
            <a:r>
              <a:rPr lang="en-US" dirty="0"/>
              <a:t>Taken on 100 different individual machines</a:t>
            </a:r>
          </a:p>
          <a:p>
            <a:pPr lvl="1"/>
            <a:r>
              <a:rPr lang="en-US" dirty="0"/>
              <a:t>That are all from 5 different models</a:t>
            </a:r>
          </a:p>
          <a:p>
            <a:pPr lvl="1"/>
            <a:r>
              <a:rPr lang="en-US" dirty="0"/>
              <a:t>And the models are all from a single population</a:t>
            </a:r>
          </a:p>
          <a:p>
            <a:r>
              <a:rPr lang="en-US" dirty="0"/>
              <a:t>Firing rates of neurons</a:t>
            </a:r>
          </a:p>
          <a:p>
            <a:pPr lvl="1"/>
            <a:r>
              <a:rPr lang="en-US" dirty="0"/>
              <a:t>From different brain areas</a:t>
            </a:r>
          </a:p>
          <a:p>
            <a:pPr lvl="1"/>
            <a:r>
              <a:rPr lang="en-US" dirty="0"/>
              <a:t>In different individuals</a:t>
            </a:r>
          </a:p>
          <a:p>
            <a:pPr lvl="1"/>
            <a:r>
              <a:rPr lang="en-US" dirty="0"/>
              <a:t>And the overall population of neurons</a:t>
            </a:r>
          </a:p>
          <a:p>
            <a:r>
              <a:rPr lang="en-US" dirty="0"/>
              <a:t>Tests of biomaterial strengths</a:t>
            </a:r>
          </a:p>
          <a:p>
            <a:pPr lvl="1"/>
            <a:r>
              <a:rPr lang="en-US" dirty="0"/>
              <a:t>Generated in multiple batches</a:t>
            </a:r>
          </a:p>
          <a:p>
            <a:pPr lvl="1"/>
            <a:r>
              <a:rPr lang="en-US" dirty="0"/>
              <a:t>Using different formulations</a:t>
            </a:r>
          </a:p>
          <a:p>
            <a:pPr lvl="1"/>
            <a:r>
              <a:rPr lang="en-US" dirty="0"/>
              <a:t>And the overall properties of the material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3E3A8-D2CC-CB63-9158-5C39B7C9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7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5179-831F-3555-7718-DC28F563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BME relevant example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08168-116D-4418-01CE-AF31DC882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051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Football players</a:t>
            </a:r>
          </a:p>
          <a:p>
            <a:pPr lvl="1"/>
            <a:r>
              <a:rPr lang="en-US" sz="2000" dirty="0"/>
              <a:t>Actual number of shots taken and goals scored</a:t>
            </a:r>
          </a:p>
          <a:p>
            <a:pPr lvl="1"/>
            <a:r>
              <a:rPr lang="en-US" sz="2000" dirty="0"/>
              <a:t>Player probability of success</a:t>
            </a:r>
          </a:p>
          <a:p>
            <a:pPr lvl="1"/>
            <a:r>
              <a:rPr lang="en-US" sz="2000" dirty="0"/>
              <a:t>Players play different positions</a:t>
            </a:r>
          </a:p>
          <a:p>
            <a:pPr lvl="1"/>
            <a:r>
              <a:rPr lang="en-US" sz="2000" dirty="0"/>
              <a:t>And these are all part of the larger population</a:t>
            </a:r>
          </a:p>
          <a:p>
            <a:pPr lvl="1"/>
            <a:endParaRPr lang="en-US" sz="2000" dirty="0"/>
          </a:p>
          <a:p>
            <a:pPr lvl="1"/>
            <a:endParaRPr lang="en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F0DFF-C004-71F7-401B-C81AB53F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9F0FF-0BCA-015D-87A5-DA276E1B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23" y="1270502"/>
            <a:ext cx="3771123" cy="393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6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9DFE-9E7E-CEE5-90E5-074365A2C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494" cy="1325563"/>
          </a:xfrm>
        </p:spPr>
        <p:txBody>
          <a:bodyPr/>
          <a:lstStyle/>
          <a:p>
            <a:r>
              <a:rPr lang="en-US" dirty="0"/>
              <a:t>Model step 1: likelihood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45AF-7B7F-D7CF-6F46-00D77900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294" cy="4351338"/>
          </a:xfrm>
        </p:spPr>
        <p:txBody>
          <a:bodyPr/>
          <a:lstStyle/>
          <a:p>
            <a:r>
              <a:rPr lang="en-US" dirty="0"/>
              <a:t>Each player:</a:t>
            </a:r>
          </a:p>
          <a:p>
            <a:pPr lvl="1"/>
            <a:r>
              <a:rPr lang="en-US" dirty="0"/>
              <a:t>Number of shots taken</a:t>
            </a:r>
          </a:p>
          <a:p>
            <a:pPr lvl="1"/>
            <a:r>
              <a:rPr lang="en-US" dirty="0"/>
              <a:t>Actual goals scored</a:t>
            </a:r>
          </a:p>
          <a:p>
            <a:pPr lvl="1"/>
            <a:r>
              <a:rPr lang="en-US" dirty="0"/>
              <a:t>Probability of success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5C252-F59B-5473-6A7A-BEEB4F05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43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64E0FD-13C7-7681-A48C-9DD703312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3180"/>
          <a:stretch/>
        </p:blipFill>
        <p:spPr>
          <a:xfrm>
            <a:off x="7539136" y="4898571"/>
            <a:ext cx="4109837" cy="170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903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AF64D-A56A-FAF8-C69F-15F33BF1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F6CD-F0B3-CED6-D3A4-ACFA0FAC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26494" cy="1325563"/>
          </a:xfrm>
        </p:spPr>
        <p:txBody>
          <a:bodyPr/>
          <a:lstStyle/>
          <a:p>
            <a:r>
              <a:rPr lang="en-US" dirty="0"/>
              <a:t>Model step 2: parameter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14BA7-7490-5326-162B-2FF07AB9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9294" cy="4351338"/>
          </a:xfrm>
        </p:spPr>
        <p:txBody>
          <a:bodyPr/>
          <a:lstStyle/>
          <a:p>
            <a:r>
              <a:rPr lang="en-US" dirty="0"/>
              <a:t>Each player:</a:t>
            </a:r>
          </a:p>
          <a:p>
            <a:pPr lvl="1"/>
            <a:r>
              <a:rPr lang="en-US" dirty="0"/>
              <a:t>Actual goals scored</a:t>
            </a:r>
          </a:p>
          <a:p>
            <a:pPr lvl="1"/>
            <a:r>
              <a:rPr lang="en-US" dirty="0"/>
              <a:t>Probability of success</a:t>
            </a:r>
          </a:p>
          <a:p>
            <a:pPr lvl="2"/>
            <a:r>
              <a:rPr lang="en-US" dirty="0"/>
              <a:t>Beta distributed</a:t>
            </a:r>
          </a:p>
          <a:p>
            <a:pPr lvl="2"/>
            <a:r>
              <a:rPr lang="en-US" dirty="0"/>
              <a:t>Distribution depends on position</a:t>
            </a:r>
          </a:p>
          <a:p>
            <a:pPr lvl="2"/>
            <a:r>
              <a:rPr lang="en-US" dirty="0" err="1"/>
              <a:t>Paramaterized</a:t>
            </a:r>
            <a:r>
              <a:rPr lang="en-US" dirty="0"/>
              <a:t> by</a:t>
            </a:r>
          </a:p>
          <a:p>
            <a:pPr lvl="3"/>
            <a:r>
              <a:rPr lang="en-US" dirty="0"/>
              <a:t>Mean</a:t>
            </a:r>
          </a:p>
          <a:p>
            <a:pPr lvl="4"/>
            <a:r>
              <a:rPr lang="en-US" dirty="0"/>
              <a:t>Mean of players at the position</a:t>
            </a:r>
          </a:p>
          <a:p>
            <a:pPr lvl="3"/>
            <a:r>
              <a:rPr lang="en-US" dirty="0"/>
              <a:t>Concentration</a:t>
            </a:r>
          </a:p>
          <a:p>
            <a:pPr lvl="4"/>
            <a:r>
              <a:rPr lang="en-US" dirty="0"/>
              <a:t>Similarity of players at the position</a:t>
            </a:r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A4659-0948-60F0-3D11-2F53C90C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44</a:t>
            </a:fld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57E0C9-D2F0-E5E2-59C9-C6B96C6A022A}"/>
              </a:ext>
            </a:extLst>
          </p:cNvPr>
          <p:cNvGrpSpPr/>
          <p:nvPr/>
        </p:nvGrpSpPr>
        <p:grpSpPr>
          <a:xfrm>
            <a:off x="7539136" y="3107094"/>
            <a:ext cx="4109837" cy="3500080"/>
            <a:chOff x="7539136" y="3107094"/>
            <a:chExt cx="4109837" cy="350008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37EBB48-BD66-4621-2AAE-818B8E078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47110"/>
            <a:stretch/>
          </p:blipFill>
          <p:spPr>
            <a:xfrm>
              <a:off x="7539136" y="3237721"/>
              <a:ext cx="4109837" cy="336945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9E446F1-F678-4A81-C76E-9118FF6FDD38}"/>
                </a:ext>
              </a:extLst>
            </p:cNvPr>
            <p:cNvGrpSpPr/>
            <p:nvPr/>
          </p:nvGrpSpPr>
          <p:grpSpPr>
            <a:xfrm>
              <a:off x="9022701" y="3107094"/>
              <a:ext cx="1772817" cy="634482"/>
              <a:chOff x="9022701" y="3107094"/>
              <a:chExt cx="1772817" cy="634482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E461C59-3344-173A-8E19-3E1F642E04C2}"/>
                  </a:ext>
                </a:extLst>
              </p:cNvPr>
              <p:cNvSpPr/>
              <p:nvPr/>
            </p:nvSpPr>
            <p:spPr>
              <a:xfrm>
                <a:off x="10142376" y="3107094"/>
                <a:ext cx="653142" cy="634482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F7E333-9326-F010-EFE1-EC992C4ACECE}"/>
                  </a:ext>
                </a:extLst>
              </p:cNvPr>
              <p:cNvSpPr/>
              <p:nvPr/>
            </p:nvSpPr>
            <p:spPr>
              <a:xfrm>
                <a:off x="9022701" y="3123420"/>
                <a:ext cx="266219" cy="330786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CCC533-CC6F-E05C-F338-4441CA1FFC7B}"/>
                  </a:ext>
                </a:extLst>
              </p:cNvPr>
              <p:cNvSpPr/>
              <p:nvPr/>
            </p:nvSpPr>
            <p:spPr>
              <a:xfrm>
                <a:off x="9327835" y="3454206"/>
                <a:ext cx="266219" cy="28737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4493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A7B0-9459-C172-0590-C7D159D7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/>
          <a:lstStyle/>
          <a:p>
            <a:r>
              <a:rPr lang="en-US" dirty="0"/>
              <a:t>Parameterizations of the Beta distribution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28F2B-5A86-F2A4-65D1-AAF63D82E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252"/>
            <a:ext cx="10515600" cy="600334"/>
          </a:xfrm>
        </p:spPr>
        <p:txBody>
          <a:bodyPr/>
          <a:lstStyle/>
          <a:p>
            <a:r>
              <a:rPr lang="en-US" dirty="0"/>
              <a:t>As a prior equivalent to a number of successes and failures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B28F7-C8B5-6347-D031-D8D1B0D68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2482A-753C-25EE-F46B-B854ACFF2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8" y="2071396"/>
            <a:ext cx="11097683" cy="42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7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C110-0EB4-A720-2F7B-9A1B69860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28C2-846E-0BE2-D7B0-00CF4ED8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/>
          <a:lstStyle/>
          <a:p>
            <a:r>
              <a:rPr lang="en-US" dirty="0"/>
              <a:t>Parameterizations of the Beta distribution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534B-00E3-3DB5-4FF8-C5B1B202B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252"/>
            <a:ext cx="10515600" cy="600334"/>
          </a:xfrm>
        </p:spPr>
        <p:txBody>
          <a:bodyPr>
            <a:normAutofit/>
          </a:bodyPr>
          <a:lstStyle/>
          <a:p>
            <a:r>
              <a:rPr lang="en-US" dirty="0"/>
              <a:t>As a prior equivalent to number of attempts and mean success rate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AF3A0-995D-FA81-3DC7-5A24AE435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B2AC4-1E80-7406-7EE1-A1A8551F64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948" y="2071396"/>
            <a:ext cx="10648362" cy="42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49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EAD20-FDBA-0672-7474-904C02B9E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1FBF-6C05-C79F-555C-14D312CDC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/>
          <a:lstStyle/>
          <a:p>
            <a:r>
              <a:rPr lang="en-US" dirty="0"/>
              <a:t>Parameterizations of the Beta distribution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3A2D1-0C85-819F-23CF-211758D88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252"/>
            <a:ext cx="10515600" cy="600334"/>
          </a:xfrm>
        </p:spPr>
        <p:txBody>
          <a:bodyPr/>
          <a:lstStyle/>
          <a:p>
            <a:r>
              <a:rPr lang="en-US" dirty="0"/>
              <a:t>By the mean and the width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9DFC6-A4D5-0542-F74E-48688C396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23926-F92C-D792-DCF4-64D2E70016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288" y="2135683"/>
            <a:ext cx="11097683" cy="41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AEFE-1D2B-5A95-9E94-4F3C47966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1D68-AA40-6FE0-39D3-779CBAF54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540"/>
          </a:xfrm>
        </p:spPr>
        <p:txBody>
          <a:bodyPr/>
          <a:lstStyle/>
          <a:p>
            <a:r>
              <a:rPr lang="en-US" dirty="0"/>
              <a:t>Parameterizations of the Beta distribution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A90E8-B525-9ED0-305D-C8405DA1BB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252"/>
                <a:ext cx="10515600" cy="362996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a prior equivalent to a number of successes and failures</a:t>
                </a:r>
                <a:endParaRPr lang="en-IL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successes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failures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 a prior equivalent to number of attempts and mean success rate</a:t>
                </a:r>
                <a:endParaRPr lang="en-IL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mean,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number of attempts</a:t>
                </a:r>
                <a:endParaRPr lang="he-IL" dirty="0"/>
              </a:p>
              <a:p>
                <a:r>
                  <a:rPr lang="en-US" dirty="0"/>
                  <a:t>By the mean and the width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mean,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standard deviation</a:t>
                </a:r>
              </a:p>
              <a:p>
                <a:r>
                  <a:rPr lang="en-US" dirty="0"/>
                  <a:t>We will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 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1A90E8-B525-9ED0-305D-C8405DA1BB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252"/>
                <a:ext cx="10515600" cy="3629964"/>
              </a:xfrm>
              <a:blipFill>
                <a:blip r:embed="rId2"/>
                <a:stretch>
                  <a:fillRect l="-1043" t="-26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9F46F-3C06-9802-BBF3-BF238EC1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FC9A4-949E-823E-5A7D-7CDBAEB539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557" y="3429000"/>
            <a:ext cx="4508243" cy="281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88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A6372-78FE-E1BC-4537-CCC24DDF9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31217-E57F-4E04-E5C6-BF1A37BA8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94353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 step 3: hyperparameter</a:t>
            </a:r>
            <a:endParaRPr lang="en-I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E9D44-D558-18CC-BC82-66B985701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15847" cy="4351338"/>
          </a:xfrm>
        </p:spPr>
        <p:txBody>
          <a:bodyPr>
            <a:normAutofit/>
          </a:bodyPr>
          <a:lstStyle/>
          <a:p>
            <a:r>
              <a:rPr lang="en-US" dirty="0"/>
              <a:t>Each player:</a:t>
            </a:r>
          </a:p>
          <a:p>
            <a:pPr lvl="1"/>
            <a:r>
              <a:rPr lang="en-US" dirty="0"/>
              <a:t>Actual goals scored</a:t>
            </a:r>
          </a:p>
          <a:p>
            <a:pPr lvl="1"/>
            <a:r>
              <a:rPr lang="en-US" dirty="0"/>
              <a:t>Probability of success: Beta distributed</a:t>
            </a:r>
          </a:p>
          <a:p>
            <a:pPr lvl="2"/>
            <a:r>
              <a:rPr lang="en-US" dirty="0"/>
              <a:t>Mean (for position)</a:t>
            </a:r>
          </a:p>
          <a:p>
            <a:pPr lvl="3"/>
            <a:r>
              <a:rPr lang="en-US" dirty="0"/>
              <a:t>Beta distributed</a:t>
            </a:r>
          </a:p>
          <a:p>
            <a:pPr lvl="4"/>
            <a:r>
              <a:rPr lang="en-US" dirty="0"/>
              <a:t>Distribution across positions</a:t>
            </a:r>
          </a:p>
          <a:p>
            <a:pPr lvl="4"/>
            <a:r>
              <a:rPr lang="en-US" dirty="0"/>
              <a:t>Mean</a:t>
            </a:r>
          </a:p>
          <a:p>
            <a:pPr lvl="5"/>
            <a:r>
              <a:rPr lang="en-US" dirty="0"/>
              <a:t>Mean over all positions</a:t>
            </a:r>
          </a:p>
          <a:p>
            <a:pPr lvl="4"/>
            <a:r>
              <a:rPr lang="en-US" dirty="0"/>
              <a:t>Concentration</a:t>
            </a:r>
          </a:p>
          <a:p>
            <a:pPr lvl="5"/>
            <a:r>
              <a:rPr lang="en-US" dirty="0"/>
              <a:t>Similarity of positions</a:t>
            </a:r>
          </a:p>
          <a:p>
            <a:pPr lvl="2"/>
            <a:r>
              <a:rPr lang="en-US" dirty="0"/>
              <a:t>Concentration (for position)</a:t>
            </a:r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C1EF4-93F8-7FFE-19DD-64ACA33FE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49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657151-D326-2D44-F246-766B63E8B7FF}"/>
              </a:ext>
            </a:extLst>
          </p:cNvPr>
          <p:cNvGrpSpPr/>
          <p:nvPr/>
        </p:nvGrpSpPr>
        <p:grpSpPr>
          <a:xfrm>
            <a:off x="7539136" y="1576386"/>
            <a:ext cx="4282750" cy="5030788"/>
            <a:chOff x="7539136" y="1576386"/>
            <a:chExt cx="4282750" cy="50307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7086B6BA-7E68-9916-F504-20A40FEE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22825"/>
            <a:stretch/>
          </p:blipFill>
          <p:spPr>
            <a:xfrm>
              <a:off x="7539136" y="1690687"/>
              <a:ext cx="4109837" cy="491648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AC2639-3EB8-979E-4571-FFB328670938}"/>
                    </a:ext>
                  </a:extLst>
                </p14:cNvPr>
                <p14:cNvContentPartPr/>
                <p14:nvPr/>
              </p14:nvContentPartPr>
              <p14:xfrm>
                <a:off x="8413575" y="1709603"/>
                <a:ext cx="78120" cy="18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AC2639-3EB8-979E-4571-FFB32867093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50575" y="1646963"/>
                  <a:ext cx="2037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834366-EB59-4E8C-EBCB-31D1C71203CC}"/>
                    </a:ext>
                  </a:extLst>
                </p14:cNvPr>
                <p14:cNvContentPartPr/>
                <p14:nvPr/>
              </p14:nvContentPartPr>
              <p14:xfrm>
                <a:off x="8593215" y="2052683"/>
                <a:ext cx="360" cy="27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834366-EB59-4E8C-EBCB-31D1C71203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30215" y="1990043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ACB570-D235-2916-FEC5-EA2F31B9F6D3}"/>
                    </a:ext>
                  </a:extLst>
                </p14:cNvPr>
                <p14:cNvContentPartPr/>
                <p14:nvPr/>
              </p14:nvContentPartPr>
              <p14:xfrm>
                <a:off x="9302415" y="1716803"/>
                <a:ext cx="326880" cy="429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ACB570-D235-2916-FEC5-EA2F31B9F6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239415" y="1653803"/>
                  <a:ext cx="452520" cy="5551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203DBB-9532-97FF-C765-1DD9C7EB8E17}"/>
                </a:ext>
              </a:extLst>
            </p:cNvPr>
            <p:cNvSpPr/>
            <p:nvPr/>
          </p:nvSpPr>
          <p:spPr>
            <a:xfrm>
              <a:off x="10114384" y="1576386"/>
              <a:ext cx="1707502" cy="2165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3725445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317-F886-E497-70FD-5B62DA8BA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5179-C42C-E394-1D56-A03FE0EC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and joint posteriors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B1FB4-7D46-172F-B3E1-523922D65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694820"/>
          </a:xfrm>
        </p:spPr>
        <p:txBody>
          <a:bodyPr>
            <a:normAutofit/>
          </a:bodyPr>
          <a:lstStyle/>
          <a:p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E17A8-B697-6FC9-E12F-549B82CA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40"/>
          <a:stretch/>
        </p:blipFill>
        <p:spPr>
          <a:xfrm>
            <a:off x="382554" y="1980115"/>
            <a:ext cx="5375529" cy="3562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B2019-68CD-CA91-18EC-36E0B80471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80115"/>
            <a:ext cx="5562522" cy="37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8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C6AC6-C135-7E74-9C11-F8DEB96F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18BA6-F99E-C13C-F602-3C4B3E8A1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49008" cy="1325563"/>
          </a:xfrm>
        </p:spPr>
        <p:txBody>
          <a:bodyPr/>
          <a:lstStyle/>
          <a:p>
            <a:r>
              <a:rPr lang="en-US" dirty="0"/>
              <a:t>Model step 4a: hyperprior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F1744-2188-9756-195B-6B07A0E01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3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player:</a:t>
            </a:r>
          </a:p>
          <a:p>
            <a:pPr lvl="1"/>
            <a:r>
              <a:rPr lang="en-US" dirty="0"/>
              <a:t>Actual goals scored</a:t>
            </a:r>
          </a:p>
          <a:p>
            <a:pPr lvl="1"/>
            <a:r>
              <a:rPr lang="en-US" dirty="0"/>
              <a:t>Probability of success: Beta  distributed</a:t>
            </a:r>
          </a:p>
          <a:p>
            <a:pPr lvl="2"/>
            <a:r>
              <a:rPr lang="en-US" dirty="0"/>
              <a:t>Mean (for position)</a:t>
            </a:r>
          </a:p>
          <a:p>
            <a:pPr lvl="3"/>
            <a:r>
              <a:rPr lang="en-US" dirty="0"/>
              <a:t>Beta distributed</a:t>
            </a:r>
          </a:p>
          <a:p>
            <a:pPr lvl="4"/>
            <a:r>
              <a:rPr lang="en-US" dirty="0"/>
              <a:t>Distribution across positions</a:t>
            </a:r>
          </a:p>
          <a:p>
            <a:pPr lvl="4"/>
            <a:r>
              <a:rPr lang="en-US" dirty="0"/>
              <a:t>Mean</a:t>
            </a:r>
          </a:p>
          <a:p>
            <a:pPr lvl="5"/>
            <a:r>
              <a:rPr lang="en-US" dirty="0"/>
              <a:t>Mean over all positions</a:t>
            </a:r>
          </a:p>
          <a:p>
            <a:pPr lvl="5"/>
            <a:r>
              <a:rPr lang="en-US" dirty="0"/>
              <a:t>Beta prior</a:t>
            </a:r>
          </a:p>
          <a:p>
            <a:pPr lvl="4"/>
            <a:r>
              <a:rPr lang="en-US" dirty="0"/>
              <a:t>Concentration</a:t>
            </a:r>
          </a:p>
          <a:p>
            <a:pPr lvl="5"/>
            <a:r>
              <a:rPr lang="en-US" dirty="0"/>
              <a:t>Similarity of positions</a:t>
            </a:r>
          </a:p>
          <a:p>
            <a:pPr lvl="5"/>
            <a:r>
              <a:rPr lang="en-US" dirty="0"/>
              <a:t>Gamma prior</a:t>
            </a:r>
          </a:p>
          <a:p>
            <a:pPr lvl="2"/>
            <a:r>
              <a:rPr lang="en-US" dirty="0"/>
              <a:t>Concentration (for position)</a:t>
            </a:r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2DCD5-9145-94EB-5ACB-BC53A69A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50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73C085-BE0C-5726-896A-16C1629F1564}"/>
              </a:ext>
            </a:extLst>
          </p:cNvPr>
          <p:cNvGrpSpPr/>
          <p:nvPr/>
        </p:nvGrpSpPr>
        <p:grpSpPr>
          <a:xfrm>
            <a:off x="7539136" y="242597"/>
            <a:ext cx="4282750" cy="6364578"/>
            <a:chOff x="7539136" y="242597"/>
            <a:chExt cx="4282750" cy="636457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D9B046D-2217-10E0-7A4C-396D6A841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94"/>
            <a:stretch/>
          </p:blipFill>
          <p:spPr>
            <a:xfrm>
              <a:off x="7539136" y="242597"/>
              <a:ext cx="4109837" cy="636457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F71092-A4C7-E11F-C41C-BBC180CA7589}"/>
                </a:ext>
              </a:extLst>
            </p:cNvPr>
            <p:cNvSpPr/>
            <p:nvPr/>
          </p:nvSpPr>
          <p:spPr>
            <a:xfrm>
              <a:off x="10114384" y="1576386"/>
              <a:ext cx="1707502" cy="2165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</p:spTree>
    <p:extLst>
      <p:ext uri="{BB962C8B-B14F-4D97-AF65-F5344CB8AC3E}">
        <p14:creationId xmlns:p14="http://schemas.microsoft.com/office/powerpoint/2010/main" val="25027339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CF211-5E03-E041-8229-FB8F0AA8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92A9-6CE7-FD20-FFC9-5486FD6F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07629" cy="1325563"/>
          </a:xfrm>
        </p:spPr>
        <p:txBody>
          <a:bodyPr/>
          <a:lstStyle/>
          <a:p>
            <a:r>
              <a:rPr lang="en-US" dirty="0"/>
              <a:t>Model step 4b: hyperprior 2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5A064-52BE-14CC-ACC8-7244808C1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39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player:</a:t>
            </a:r>
          </a:p>
          <a:p>
            <a:pPr lvl="1"/>
            <a:r>
              <a:rPr lang="en-US" dirty="0"/>
              <a:t>Actual goals scored</a:t>
            </a:r>
          </a:p>
          <a:p>
            <a:pPr lvl="1"/>
            <a:r>
              <a:rPr lang="en-US" dirty="0"/>
              <a:t>Probability of success: Beta  distributed</a:t>
            </a:r>
          </a:p>
          <a:p>
            <a:pPr lvl="2"/>
            <a:r>
              <a:rPr lang="en-US" dirty="0"/>
              <a:t>Mean (for position)</a:t>
            </a:r>
          </a:p>
          <a:p>
            <a:pPr lvl="3"/>
            <a:r>
              <a:rPr lang="en-US" dirty="0"/>
              <a:t>Beta distributed</a:t>
            </a:r>
          </a:p>
          <a:p>
            <a:pPr lvl="4"/>
            <a:r>
              <a:rPr lang="en-US" dirty="0"/>
              <a:t>Distribution across positions</a:t>
            </a:r>
          </a:p>
          <a:p>
            <a:pPr lvl="4"/>
            <a:r>
              <a:rPr lang="en-US" dirty="0"/>
              <a:t>Mean over all positions</a:t>
            </a:r>
          </a:p>
          <a:p>
            <a:pPr lvl="5"/>
            <a:r>
              <a:rPr lang="en-US" dirty="0"/>
              <a:t>Beta prior</a:t>
            </a:r>
          </a:p>
          <a:p>
            <a:pPr lvl="4"/>
            <a:r>
              <a:rPr lang="en-US" dirty="0"/>
              <a:t>Concentration: similarity of positions</a:t>
            </a:r>
          </a:p>
          <a:p>
            <a:pPr lvl="5"/>
            <a:r>
              <a:rPr lang="en-US" dirty="0"/>
              <a:t>Gamma prior</a:t>
            </a:r>
          </a:p>
          <a:p>
            <a:pPr lvl="2"/>
            <a:r>
              <a:rPr lang="en-US" dirty="0"/>
              <a:t>Concentration (for position)</a:t>
            </a:r>
          </a:p>
          <a:p>
            <a:pPr lvl="3"/>
            <a:r>
              <a:rPr lang="en-US" dirty="0"/>
              <a:t>Similarity of players within a position</a:t>
            </a:r>
          </a:p>
          <a:p>
            <a:pPr lvl="3"/>
            <a:r>
              <a:rPr lang="en-US" dirty="0"/>
              <a:t>Gamma prior</a:t>
            </a:r>
          </a:p>
          <a:p>
            <a:pPr lvl="1"/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CC1F-2334-BF19-7B7F-F0431351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51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CB945B-7592-A4EB-592E-5A8FB8D1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136" y="236539"/>
            <a:ext cx="4109837" cy="637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52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58533-F2E2-4D16-4029-8AC03B11F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7970-EDC3-C250-B307-E0D289FE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code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E71C-C41D-367A-E2A2-9E4FF8E93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52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6786C4-B4E3-B263-F32D-1BDA5EDD9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39136" y="236539"/>
            <a:ext cx="4109837" cy="6370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17CF2A-B326-10FD-AACD-3B62CCB6F6EA}"/>
              </a:ext>
            </a:extLst>
          </p:cNvPr>
          <p:cNvSpPr txBox="1"/>
          <p:nvPr/>
        </p:nvSpPr>
        <p:spPr>
          <a:xfrm>
            <a:off x="752473" y="895350"/>
            <a:ext cx="738187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pos_codes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n_players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model_football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Hyper parameters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ν_μ'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μ_νμ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σ_νμ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Parameters for positions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μ_ν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σ_ν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Parameter for players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θ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θ'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pos_idx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pos_idx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Binomial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football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.shots.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θ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football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.goals.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9BF96-7D4E-F585-21A9-ADCE60A2F94A}"/>
              </a:ext>
            </a:extLst>
          </p:cNvPr>
          <p:cNvSpPr/>
          <p:nvPr/>
        </p:nvSpPr>
        <p:spPr>
          <a:xfrm>
            <a:off x="737118" y="4124131"/>
            <a:ext cx="6736702" cy="998375"/>
          </a:xfrm>
          <a:prstGeom prst="rect">
            <a:avLst/>
          </a:prstGeom>
          <a:solidFill>
            <a:srgbClr val="FFE389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C9E13-F14B-0476-D0EE-589AF1DB8A47}"/>
              </a:ext>
            </a:extLst>
          </p:cNvPr>
          <p:cNvSpPr/>
          <p:nvPr/>
        </p:nvSpPr>
        <p:spPr>
          <a:xfrm>
            <a:off x="737118" y="2313992"/>
            <a:ext cx="6736702" cy="1334277"/>
          </a:xfrm>
          <a:prstGeom prst="rect">
            <a:avLst/>
          </a:prstGeom>
          <a:solidFill>
            <a:srgbClr val="FFE389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6AF75-8370-8B29-6848-C789B2849ECD}"/>
              </a:ext>
            </a:extLst>
          </p:cNvPr>
          <p:cNvSpPr/>
          <p:nvPr/>
        </p:nvSpPr>
        <p:spPr>
          <a:xfrm>
            <a:off x="737118" y="1183887"/>
            <a:ext cx="6736702" cy="1130105"/>
          </a:xfrm>
          <a:prstGeom prst="rect">
            <a:avLst/>
          </a:prstGeom>
          <a:solidFill>
            <a:srgbClr val="FFE389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C3F60-3B3B-427F-8BDC-BFFE27491213}"/>
              </a:ext>
            </a:extLst>
          </p:cNvPr>
          <p:cNvSpPr/>
          <p:nvPr/>
        </p:nvSpPr>
        <p:spPr>
          <a:xfrm>
            <a:off x="737118" y="3648270"/>
            <a:ext cx="6736702" cy="475862"/>
          </a:xfrm>
          <a:prstGeom prst="rect">
            <a:avLst/>
          </a:prstGeom>
          <a:solidFill>
            <a:srgbClr val="FFE389">
              <a:alpha val="7490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46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EBEE-80F5-679F-D562-A82EFB11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priors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ED8121-8BD8-F610-DABF-B32B1862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3192" y="1825625"/>
            <a:ext cx="4562866" cy="4351338"/>
          </a:xfrm>
        </p:spPr>
        <p:txBody>
          <a:bodyPr/>
          <a:lstStyle/>
          <a:p>
            <a:r>
              <a:rPr lang="el-GR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endParaRPr lang="en-US" dirty="0">
              <a:solidFill>
                <a:srgbClr val="00108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Average player between 0.0 and 0.5</a:t>
            </a:r>
          </a:p>
          <a:p>
            <a:r>
              <a:rPr lang="el-GR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l-GR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</a:p>
          <a:p>
            <a:pPr lvl="1"/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Actually set using standard deviation</a:t>
            </a:r>
            <a:endParaRPr lang="en-US" sz="20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2000" dirty="0">
                <a:solidFill>
                  <a:srgbClr val="001080"/>
                </a:solidFill>
                <a:latin typeface="Consolas" panose="020B0609020204030204" pitchFamily="49" charset="0"/>
              </a:rPr>
              <a:t>Positions could affect the average by between 0.02 and 0.1</a:t>
            </a:r>
          </a:p>
          <a:p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Used </a:t>
            </a:r>
            <a:r>
              <a:rPr lang="en-US" sz="2400" dirty="0" err="1">
                <a:solidFill>
                  <a:srgbClr val="001080"/>
                </a:solidFill>
                <a:latin typeface="Consolas" panose="020B0609020204030204" pitchFamily="49" charset="0"/>
              </a:rPr>
              <a:t>preliz</a:t>
            </a:r>
            <a:r>
              <a:rPr lang="en-US" sz="2400" dirty="0">
                <a:solidFill>
                  <a:srgbClr val="001080"/>
                </a:solidFill>
                <a:latin typeface="Consolas" panose="020B0609020204030204" pitchFamily="49" charset="0"/>
              </a:rPr>
              <a:t> to find appropriate Beta and Gamma priors</a:t>
            </a:r>
          </a:p>
          <a:p>
            <a:endParaRPr lang="en-US" sz="2400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b="0" dirty="0">
              <a:solidFill>
                <a:srgbClr val="00108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20C6C0-B375-A927-D72F-D4632C96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53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E4608-E551-6A5A-13AC-2FF24868F974}"/>
              </a:ext>
            </a:extLst>
          </p:cNvPr>
          <p:cNvSpPr txBox="1"/>
          <p:nvPr/>
        </p:nvSpPr>
        <p:spPr>
          <a:xfrm>
            <a:off x="285942" y="1706820"/>
            <a:ext cx="738187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pos_codes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n_players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)}</a:t>
            </a:r>
          </a:p>
          <a:p>
            <a:pPr>
              <a:buNone/>
            </a:pP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model_football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Hyper parameters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ν_μ'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μ_νμ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σ_νμ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Parameters for positions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μ_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ν_μ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Gamma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μ_ν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σ_ν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Parameter for players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θ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Beta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l-G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θ'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>
              <a:buNone/>
            </a:pP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pos_idx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ν_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pos_idx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buNone/>
            </a:pP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Binomial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gs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football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.shots.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θ</a:t>
            </a:r>
            <a:r>
              <a:rPr lang="el-GR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endParaRPr lang="en-US" sz="14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3B3B3B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football</a:t>
            </a:r>
            <a:r>
              <a:rPr lang="en-US" sz="14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.goals.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"players"</a:t>
            </a:r>
            <a:r>
              <a:rPr lang="en-US" sz="14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3136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7038D-F43A-5FD9-49D6-A3AB818B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3168"/>
          </a:xfrm>
        </p:spPr>
        <p:txBody>
          <a:bodyPr>
            <a:normAutofit/>
          </a:bodyPr>
          <a:lstStyle/>
          <a:p>
            <a:r>
              <a:rPr lang="en-US" dirty="0"/>
              <a:t>The parameters in the posterior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330E1-6A61-BB87-403F-EC066D52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CB169-E964-37B3-946F-D3F28B258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34" y="1278294"/>
            <a:ext cx="7216142" cy="49196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FFE86-E093-6AD2-5901-BF11EB97BE97}"/>
              </a:ext>
            </a:extLst>
          </p:cNvPr>
          <p:cNvSpPr/>
          <p:nvPr/>
        </p:nvSpPr>
        <p:spPr>
          <a:xfrm>
            <a:off x="1203649" y="2304661"/>
            <a:ext cx="7081935" cy="29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B2640-C4DE-3CB0-0D80-ECD1257C042A}"/>
              </a:ext>
            </a:extLst>
          </p:cNvPr>
          <p:cNvSpPr/>
          <p:nvPr/>
        </p:nvSpPr>
        <p:spPr>
          <a:xfrm>
            <a:off x="1203648" y="2908040"/>
            <a:ext cx="7081935" cy="1169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E3AFF-FCA6-D02D-53CB-5B8C28B288E0}"/>
              </a:ext>
            </a:extLst>
          </p:cNvPr>
          <p:cNvSpPr/>
          <p:nvPr/>
        </p:nvSpPr>
        <p:spPr>
          <a:xfrm>
            <a:off x="1203647" y="5186913"/>
            <a:ext cx="7081935" cy="877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68E900-82F2-C630-1408-B6E980C1F966}"/>
              </a:ext>
            </a:extLst>
          </p:cNvPr>
          <p:cNvSpPr txBox="1"/>
          <p:nvPr/>
        </p:nvSpPr>
        <p:spPr>
          <a:xfrm>
            <a:off x="8558595" y="2233909"/>
            <a:ext cx="25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cross positions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6569E-377D-FFE8-70DC-CB7A0F4B01C5}"/>
              </a:ext>
            </a:extLst>
          </p:cNvPr>
          <p:cNvSpPr txBox="1"/>
          <p:nvPr/>
        </p:nvSpPr>
        <p:spPr>
          <a:xfrm>
            <a:off x="8610600" y="278551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of each position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692916-1D7E-8AF9-D884-088DA39C6DAB}"/>
              </a:ext>
            </a:extLst>
          </p:cNvPr>
          <p:cNvSpPr txBox="1"/>
          <p:nvPr/>
        </p:nvSpPr>
        <p:spPr>
          <a:xfrm>
            <a:off x="8599449" y="5165141"/>
            <a:ext cx="310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success rates of individuals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8097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AACC4-9E56-AB1E-78E1-6FC84239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3879"/>
          </a:xfrm>
        </p:spPr>
        <p:txBody>
          <a:bodyPr>
            <a:normAutofit/>
          </a:bodyPr>
          <a:lstStyle/>
          <a:p>
            <a:r>
              <a:rPr lang="en-US" sz="3600" dirty="0"/>
              <a:t>Comparing population, position and individual means</a:t>
            </a:r>
            <a:endParaRPr lang="en-IL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A28EC-6A0C-551C-FAF6-F03CA150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E3747-D67F-9322-79ED-9FB4A4C0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9" y="1121200"/>
            <a:ext cx="8606723" cy="18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C5338-A6A1-C159-EEFB-8B3158A8D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30" y="2929005"/>
            <a:ext cx="8606722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D4437-3B04-C7BA-FADA-2D6E6991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30" y="4921475"/>
            <a:ext cx="8606722" cy="18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22E1E2-797B-FCD3-70A0-8CBA17308A35}"/>
              </a:ext>
            </a:extLst>
          </p:cNvPr>
          <p:cNvSpPr txBox="1"/>
          <p:nvPr/>
        </p:nvSpPr>
        <p:spPr>
          <a:xfrm>
            <a:off x="9461241" y="1474237"/>
            <a:ext cx="249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Players succeed around 10% of the time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601E5-C36B-4712-A5D6-88F4BBBFA523}"/>
              </a:ext>
            </a:extLst>
          </p:cNvPr>
          <p:cNvSpPr txBox="1"/>
          <p:nvPr/>
        </p:nvSpPr>
        <p:spPr>
          <a:xfrm>
            <a:off x="9461240" y="3148462"/>
            <a:ext cx="249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Forwards are the best at shooting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968D51-26E0-DBB5-826F-AFCE017F9F4B}"/>
              </a:ext>
            </a:extLst>
          </p:cNvPr>
          <p:cNvSpPr txBox="1"/>
          <p:nvPr/>
        </p:nvSpPr>
        <p:spPr>
          <a:xfrm>
            <a:off x="9461239" y="4992581"/>
            <a:ext cx="249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Messi is the best forward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51999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52179-995B-4602-2812-322A0F1C5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7C16F8-7B61-2FED-CE9A-D18B665B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42FCE-4514-A001-08BB-6FC0FB819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7F Hierarchical regression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5A08E-1BB7-C0DD-C6AC-C10B2EAA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56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20629884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7605C9-FEA0-390B-02EC-FA47DDA6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on different groups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DD6A9-8E99-5352-572F-0DAA3FF92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555"/>
            <a:ext cx="10515600" cy="641128"/>
          </a:xfrm>
        </p:spPr>
        <p:txBody>
          <a:bodyPr/>
          <a:lstStyle/>
          <a:p>
            <a:r>
              <a:rPr lang="en-US" dirty="0"/>
              <a:t>One group has much less data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63BF5-5D75-3A47-6C08-D21348A18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6FF1A-B120-FBB1-16BE-3B4F8C50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371" y="2130683"/>
            <a:ext cx="9077882" cy="45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54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EE7A-A19D-50ED-1B8D-0CDF9AD0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an </a:t>
            </a:r>
            <a:r>
              <a:rPr lang="en-US" dirty="0" err="1"/>
              <a:t>unpooled</a:t>
            </a:r>
            <a:r>
              <a:rPr lang="en-US" dirty="0"/>
              <a:t> model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C478-E35C-5E3E-5837-E4DA89BC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4510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Like fitting 8 different regressions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A6343-BA88-33A4-FB2A-C424097E1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BAB0C-D69A-9EA4-6A03-27A6797BD2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6832" y="2080292"/>
            <a:ext cx="8898293" cy="44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855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5764-E4CA-94C7-0C1C-BD45629F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hierarchical regression model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2A078-036F-969B-5801-7719F6019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59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D7722-039E-AD69-4AB5-609220FC2C71}"/>
              </a:ext>
            </a:extLst>
          </p:cNvPr>
          <p:cNvSpPr txBox="1"/>
          <p:nvPr/>
        </p:nvSpPr>
        <p:spPr>
          <a:xfrm>
            <a:off x="520182" y="1905506"/>
            <a:ext cx="1083361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hierarchical_centered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hyper-priors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α_μ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α_μ"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μ_αμ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σ_αμ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α_σ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α_σ"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σ_ασ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β_μ"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β_σ"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priors</a:t>
            </a:r>
            <a:endParaRPr lang="en-US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α"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α_μ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α_σ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σ"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σ_σ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α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x_m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σ</a:t>
            </a:r>
            <a:r>
              <a:rPr lang="el-G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observed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y_m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83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82AE7-4011-DA18-7130-E8F24836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33CD6-08ED-ACF6-4B19-93E6F6E7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A209-A539-6F57-CD97-DE924AEF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03"/>
          <a:stretch/>
        </p:blipFill>
        <p:spPr>
          <a:xfrm>
            <a:off x="6095999" y="2202024"/>
            <a:ext cx="5293957" cy="392395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B64273E-EF0E-A9EE-2BFC-9686FF75C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8494" y="1926102"/>
            <a:ext cx="4486257" cy="39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490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06F3-5528-89F4-B367-EFCFD7F2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565"/>
          </a:xfrm>
        </p:spPr>
        <p:txBody>
          <a:bodyPr/>
          <a:lstStyle/>
          <a:p>
            <a:r>
              <a:rPr lang="en-US" dirty="0"/>
              <a:t>Problems with the model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C953A-E45A-2392-F0FB-F6A7F3967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60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7D9F7-E626-8D5E-93A3-0EBF4BC9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92" y="1180688"/>
            <a:ext cx="9854766" cy="2896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C114DB-9E3F-2547-6A7F-9203C444A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66" y="4306078"/>
            <a:ext cx="6757122" cy="241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06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A2E5-64D6-44BB-F979-DFFF2E65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234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funnel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075D9F-5A2A-BD8E-8109-4F827F105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800"/>
            <a:ext cx="10515600" cy="99222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 sigma gets small, the ‘space’ gets tighter and tighter</a:t>
            </a:r>
          </a:p>
          <a:p>
            <a:pPr lvl="1"/>
            <a:r>
              <a:rPr lang="en-US" dirty="0"/>
              <a:t>The scale of the posterior is not consistent</a:t>
            </a:r>
          </a:p>
          <a:p>
            <a:pPr lvl="1"/>
            <a:r>
              <a:rPr lang="en-US" dirty="0"/>
              <a:t>Tuning of the HMC </a:t>
            </a:r>
            <a:r>
              <a:rPr lang="en-US"/>
              <a:t>is hard</a:t>
            </a:r>
            <a:endParaRPr lang="en-I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AC341-E67C-FD6D-FF76-80EE5CF04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7F0A6-3E54-DAB0-38F9-C0E7B877AF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3068" y="2120889"/>
            <a:ext cx="6923313" cy="4623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C5A5C3-1605-0B96-08ED-FF9FC82A02FB}"/>
              </a:ext>
            </a:extLst>
          </p:cNvPr>
          <p:cNvSpPr txBox="1"/>
          <p:nvPr/>
        </p:nvSpPr>
        <p:spPr>
          <a:xfrm>
            <a:off x="165619" y="312510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            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930650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9F9F6-76EF-E40E-4B94-48A57F86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855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funnel all groups get approach the mean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AABD-48B3-78B7-F700-17BC7F0CF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980"/>
            <a:ext cx="10515600" cy="671804"/>
          </a:xfrm>
        </p:spPr>
        <p:txBody>
          <a:bodyPr/>
          <a:lstStyle/>
          <a:p>
            <a:r>
              <a:rPr lang="en-US" dirty="0"/>
              <a:t>So the difference between them goes towards 0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D9443-D919-4DF0-18F2-30583426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62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2315C-245F-4772-85E4-FDE51FD2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24" y="1680960"/>
            <a:ext cx="7293552" cy="48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65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CB81-6213-9FBD-31F0-47F2CF67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r>
              <a:rPr lang="en-US" dirty="0"/>
              <a:t>How to avoid the funnel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002F0-8715-785A-591C-262E14E9E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343"/>
            <a:ext cx="10515600" cy="1477329"/>
          </a:xfrm>
        </p:spPr>
        <p:txBody>
          <a:bodyPr>
            <a:normAutofit/>
          </a:bodyPr>
          <a:lstStyle/>
          <a:p>
            <a:r>
              <a:rPr lang="en-US" sz="2400" dirty="0"/>
              <a:t>Separate sampling of group offset from offset scaling</a:t>
            </a:r>
          </a:p>
          <a:p>
            <a:pPr lvl="1"/>
            <a:r>
              <a:rPr lang="en-US" sz="2000" dirty="0"/>
              <a:t>Sample scaling from prior (like before)</a:t>
            </a:r>
          </a:p>
          <a:p>
            <a:pPr lvl="1"/>
            <a:r>
              <a:rPr lang="en-US" sz="2000" dirty="0"/>
              <a:t>Sample offsets from a standard normal</a:t>
            </a:r>
          </a:p>
          <a:p>
            <a:pPr lvl="1"/>
            <a:r>
              <a:rPr lang="en-US" sz="2000" dirty="0"/>
              <a:t>Combine deterministically </a:t>
            </a:r>
            <a:endParaRPr lang="en-IL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A5DFA-F040-019A-78F2-18E39375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9E85C-5F41-9696-A73B-77F6E32F4F14}"/>
              </a:ext>
            </a:extLst>
          </p:cNvPr>
          <p:cNvSpPr txBox="1"/>
          <p:nvPr/>
        </p:nvSpPr>
        <p:spPr>
          <a:xfrm>
            <a:off x="416379" y="3095931"/>
            <a:ext cx="6869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β_μ"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β_σ"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57081-CD89-BCC0-4420-FBC3DB164606}"/>
              </a:ext>
            </a:extLst>
          </p:cNvPr>
          <p:cNvSpPr txBox="1"/>
          <p:nvPr/>
        </p:nvSpPr>
        <p:spPr>
          <a:xfrm>
            <a:off x="3437554" y="4804519"/>
            <a:ext cx="8654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β_μ"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β_αμ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β_σ"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β_ασ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l-G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offset"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Deterministic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β"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1207D5-BE59-67E9-BAD6-750224AD89B7}"/>
              </a:ext>
            </a:extLst>
          </p:cNvPr>
          <p:cNvSpPr txBox="1"/>
          <p:nvPr/>
        </p:nvSpPr>
        <p:spPr>
          <a:xfrm>
            <a:off x="3934019" y="4404409"/>
            <a:ext cx="3222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Parameters are independent</a:t>
            </a:r>
            <a:endParaRPr lang="en-IL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536-0A97-4025-A2DE-AC7EAAD65678}"/>
              </a:ext>
            </a:extLst>
          </p:cNvPr>
          <p:cNvSpPr txBox="1"/>
          <p:nvPr/>
        </p:nvSpPr>
        <p:spPr>
          <a:xfrm>
            <a:off x="416379" y="2795147"/>
            <a:ext cx="541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One parameter is input to distribution of another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7437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FE9DF-B3B3-82FC-4EF0-9BA91063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2653-AF3F-7ACE-F765-337BF9E2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r>
              <a:rPr lang="en-US" dirty="0"/>
              <a:t>Separating is called non-centered sampling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F81E8-55FF-A55C-92FF-084322D2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343"/>
            <a:ext cx="10515600" cy="1477329"/>
          </a:xfrm>
        </p:spPr>
        <p:txBody>
          <a:bodyPr>
            <a:normAutofit/>
          </a:bodyPr>
          <a:lstStyle/>
          <a:p>
            <a:r>
              <a:rPr lang="en-US" sz="2000" dirty="0"/>
              <a:t>Centered:</a:t>
            </a:r>
          </a:p>
          <a:p>
            <a:pPr lvl="1"/>
            <a:r>
              <a:rPr lang="el-GR" sz="1600" dirty="0">
                <a:solidFill>
                  <a:srgbClr val="001080"/>
                </a:solidFill>
                <a:latin typeface="Consolas" panose="020B0609020204030204" pitchFamily="49" charset="0"/>
              </a:rPr>
              <a:t>β</a:t>
            </a:r>
            <a:r>
              <a:rPr lang="en-US" sz="1600" dirty="0"/>
              <a:t> sampled centered on mean</a:t>
            </a:r>
          </a:p>
          <a:p>
            <a:r>
              <a:rPr lang="en-US" sz="2000" dirty="0"/>
              <a:t>Non-centered</a:t>
            </a:r>
          </a:p>
          <a:p>
            <a:pPr lvl="1"/>
            <a:r>
              <a:rPr lang="el-GR" sz="1600" dirty="0">
                <a:solidFill>
                  <a:srgbClr val="001080"/>
                </a:solidFill>
                <a:latin typeface="Consolas" panose="020B0609020204030204" pitchFamily="49" charset="0"/>
              </a:rPr>
              <a:t>β</a:t>
            </a:r>
            <a:r>
              <a:rPr lang="en-US" sz="1600" dirty="0"/>
              <a:t> offset sampled centered on 0, then shifted and scaled</a:t>
            </a:r>
            <a:endParaRPr lang="en-IL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DA9C2-C9A1-DD07-4CAF-36E794E67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A10B0-A328-8A49-E49D-E11380B67C97}"/>
              </a:ext>
            </a:extLst>
          </p:cNvPr>
          <p:cNvSpPr txBox="1"/>
          <p:nvPr/>
        </p:nvSpPr>
        <p:spPr>
          <a:xfrm>
            <a:off x="416379" y="3095931"/>
            <a:ext cx="68696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β_μ"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β_σ"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8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β"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sz="18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81221-4975-39BB-7A93-03CB1A53D08A}"/>
              </a:ext>
            </a:extLst>
          </p:cNvPr>
          <p:cNvSpPr txBox="1"/>
          <p:nvPr/>
        </p:nvSpPr>
        <p:spPr>
          <a:xfrm>
            <a:off x="3437554" y="4804519"/>
            <a:ext cx="86549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β_μ"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β_αμ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β_σ"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β_ασ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endParaRPr lang="el-GR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β_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offset"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Deterministic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l-G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β"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β_μ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l-G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β_σ</a:t>
            </a:r>
            <a:r>
              <a:rPr lang="el-GR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"group"</a:t>
            </a:r>
            <a:r>
              <a:rPr lang="en-US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50821-980F-F09F-7A62-0DFF1A719AE7}"/>
              </a:ext>
            </a:extLst>
          </p:cNvPr>
          <p:cNvSpPr txBox="1"/>
          <p:nvPr/>
        </p:nvSpPr>
        <p:spPr>
          <a:xfrm>
            <a:off x="3934019" y="4404409"/>
            <a:ext cx="1651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Non-centered</a:t>
            </a:r>
            <a:endParaRPr lang="en-IL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642793-1611-B34E-3C21-C823CC5FF284}"/>
              </a:ext>
            </a:extLst>
          </p:cNvPr>
          <p:cNvSpPr txBox="1"/>
          <p:nvPr/>
        </p:nvSpPr>
        <p:spPr>
          <a:xfrm>
            <a:off x="416379" y="2795147"/>
            <a:ext cx="115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Centered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35395682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0D2D-9F0F-0C90-D7B5-7D23C2AD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Non-centered model has better sampling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4E9FC-2FDF-6B97-D811-A6814E72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CF10C-4739-849C-5E2A-1731AF82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059" y="3797559"/>
            <a:ext cx="7169347" cy="2488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A3A9D2-9EEA-A896-C757-F4C8E3B95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81" y="1764693"/>
            <a:ext cx="6181762" cy="2209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6A970-69E7-D696-5AF6-D204824BB900}"/>
              </a:ext>
            </a:extLst>
          </p:cNvPr>
          <p:cNvSpPr txBox="1"/>
          <p:nvPr/>
        </p:nvSpPr>
        <p:spPr>
          <a:xfrm>
            <a:off x="7180217" y="3323444"/>
            <a:ext cx="1651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Non-centered</a:t>
            </a:r>
            <a:endParaRPr lang="en-IL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FC0B71-87EA-174E-4ECA-3FCF793F1E48}"/>
              </a:ext>
            </a:extLst>
          </p:cNvPr>
          <p:cNvSpPr txBox="1"/>
          <p:nvPr/>
        </p:nvSpPr>
        <p:spPr>
          <a:xfrm>
            <a:off x="2441122" y="1327581"/>
            <a:ext cx="115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Centered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518629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CB036-1CD1-AA57-8F25-F0F79B2B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4979"/>
          </a:xfrm>
        </p:spPr>
        <p:txBody>
          <a:bodyPr>
            <a:normAutofit fontScale="90000"/>
          </a:bodyPr>
          <a:lstStyle/>
          <a:p>
            <a:r>
              <a:rPr lang="en-US" dirty="0"/>
              <a:t>Fewer divergences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38AE59-6A6B-A020-516A-4762A27A4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641" y="912465"/>
            <a:ext cx="10515600" cy="534980"/>
          </a:xfrm>
        </p:spPr>
        <p:txBody>
          <a:bodyPr/>
          <a:lstStyle/>
          <a:p>
            <a:r>
              <a:rPr lang="en-US" dirty="0"/>
              <a:t>Also samples deeper into the funnel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2723B-317B-4AD1-0A89-41BB188E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66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024A6-FCCB-BB13-E78C-9C594D28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710" y="2267338"/>
            <a:ext cx="5526726" cy="3713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1B04DB-D8F8-8298-559D-76725F73B1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745" y="2267338"/>
            <a:ext cx="5526727" cy="3690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CC0FB5-8157-877E-2C7C-E900E9B553F8}"/>
              </a:ext>
            </a:extLst>
          </p:cNvPr>
          <p:cNvSpPr txBox="1"/>
          <p:nvPr/>
        </p:nvSpPr>
        <p:spPr>
          <a:xfrm>
            <a:off x="8254093" y="1867228"/>
            <a:ext cx="1651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Non-centered</a:t>
            </a:r>
            <a:endParaRPr lang="en-IL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8CE94-37A7-5EEF-6F22-2ADA051B7628}"/>
              </a:ext>
            </a:extLst>
          </p:cNvPr>
          <p:cNvSpPr txBox="1"/>
          <p:nvPr/>
        </p:nvSpPr>
        <p:spPr>
          <a:xfrm>
            <a:off x="2525098" y="1867228"/>
            <a:ext cx="1157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Centered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9229614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908E-FB27-AF0B-CCA0-F8B045BB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posterior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43BE7C-BA2B-7BBC-75CB-ED458AFF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49FED-C34F-845F-B3DA-C6C7117C8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9592" y="1733269"/>
            <a:ext cx="9598090" cy="47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12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9D163-A04A-E283-764A-F14F03179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2769-4CF5-8A0D-85B3-C63554FB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573"/>
          </a:xfrm>
        </p:spPr>
        <p:txBody>
          <a:bodyPr>
            <a:normAutofit fontScale="90000"/>
          </a:bodyPr>
          <a:lstStyle/>
          <a:p>
            <a:r>
              <a:rPr lang="en-US" dirty="0"/>
              <a:t>Hierarchical model generalizes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93A06-EE7A-020D-7325-81CB40CEE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68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1AEF31-4609-FBBF-E155-E801C3E759C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997545" y="4211151"/>
            <a:ext cx="10253495" cy="26468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09C16-6BE6-5993-C2EB-AFBB69FF2E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7545" y="1455576"/>
            <a:ext cx="10196909" cy="2646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4A5426-18EC-FBF2-CDA2-7E6F6D4F07F7}"/>
              </a:ext>
            </a:extLst>
          </p:cNvPr>
          <p:cNvSpPr txBox="1"/>
          <p:nvPr/>
        </p:nvSpPr>
        <p:spPr>
          <a:xfrm rot="16200000">
            <a:off x="-82791" y="5254240"/>
            <a:ext cx="1441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Hierarchical</a:t>
            </a:r>
            <a:endParaRPr lang="en-IL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7D6A4F-B989-8C45-5339-BB92DF9913A8}"/>
              </a:ext>
            </a:extLst>
          </p:cNvPr>
          <p:cNvSpPr txBox="1"/>
          <p:nvPr/>
        </p:nvSpPr>
        <p:spPr>
          <a:xfrm rot="16200000">
            <a:off x="21629" y="2590434"/>
            <a:ext cx="1233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Unpooled</a:t>
            </a:r>
            <a:endParaRPr lang="en-IL" sz="2000" b="1" dirty="0"/>
          </a:p>
        </p:txBody>
      </p:sp>
    </p:spTree>
    <p:extLst>
      <p:ext uri="{BB962C8B-B14F-4D97-AF65-F5344CB8AC3E}">
        <p14:creationId xmlns:p14="http://schemas.microsoft.com/office/powerpoint/2010/main" val="198134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3347F-6D29-BD35-3AE8-BD3160974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0541-0444-3D5E-82F3-CB73BCF58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It's Kahoot Time!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2BF16-17F6-B483-ED47-4D6584D08F5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90719" y="2330505"/>
            <a:ext cx="4559425" cy="39795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endParaRPr lang="en-IL" sz="1400" dirty="0"/>
          </a:p>
        </p:txBody>
      </p:sp>
      <p:pic>
        <p:nvPicPr>
          <p:cNvPr id="6" name="Content Placeholder 5" descr="High angle over the shoulder view of young couple sitting close on sofa and using home automation app on digital tablet.">
            <a:extLst>
              <a:ext uri="{FF2B5EF4-FFF2-40B4-BE49-F238E27FC236}">
                <a16:creationId xmlns:a16="http://schemas.microsoft.com/office/drawing/2014/main" id="{B26E9230-D029-CA54-0DD5-9E3C819D45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124" r="19019" b="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04883-8036-6A72-E320-249E81D5D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5070" y="6492240"/>
            <a:ext cx="1055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E0DC7AD3-7C2E-418B-8082-788996B615FB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908898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870B0-ECC8-45AE-D4E3-676E55C8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F5C1D7-29ED-5239-D5EF-25540F0E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8DF6AA-C04D-BBD6-5DAD-76574ED3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7B </a:t>
            </a:r>
            <a:r>
              <a:rPr lang="en-US" sz="7200" dirty="0" err="1"/>
              <a:t>Hierachical</a:t>
            </a:r>
            <a:r>
              <a:rPr lang="en-US" sz="7200" dirty="0"/>
              <a:t> Models</a:t>
            </a:r>
            <a:endParaRPr lang="en-IL" sz="7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97E67-480D-416E-8B4F-E8896A4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8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2529673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F190F1-72BD-721D-FA95-7B320FBA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Grouped data is common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D20127-3FF4-86F6-1891-DF215AC8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drugs applied to different cell cultures</a:t>
            </a:r>
          </a:p>
          <a:p>
            <a:r>
              <a:rPr lang="en-US" dirty="0"/>
              <a:t>Each subject does multiple sessions of EEG</a:t>
            </a:r>
          </a:p>
          <a:p>
            <a:pPr lvl="1"/>
            <a:r>
              <a:rPr lang="en-US" dirty="0"/>
              <a:t>And each session has multiple trials</a:t>
            </a:r>
          </a:p>
          <a:p>
            <a:r>
              <a:rPr lang="en-US" dirty="0"/>
              <a:t>Animals are divided into treatment groups </a:t>
            </a:r>
          </a:p>
          <a:p>
            <a:pPr lvl="1"/>
            <a:r>
              <a:rPr lang="en-US" dirty="0"/>
              <a:t>And each animal is measured at multiple time points</a:t>
            </a:r>
          </a:p>
          <a:p>
            <a:r>
              <a:rPr lang="en-US" dirty="0"/>
              <a:t>Each subject tries multiple protheses</a:t>
            </a:r>
          </a:p>
          <a:p>
            <a:pPr lvl="1"/>
            <a:r>
              <a:rPr lang="en-US" dirty="0"/>
              <a:t>Each </a:t>
            </a:r>
            <a:r>
              <a:rPr lang="en-US" dirty="0" err="1"/>
              <a:t>prostethic</a:t>
            </a:r>
            <a:r>
              <a:rPr lang="en-US" dirty="0"/>
              <a:t> is evaluated over several days</a:t>
            </a:r>
          </a:p>
          <a:p>
            <a:pPr lvl="1"/>
            <a:r>
              <a:rPr lang="en-US" dirty="0"/>
              <a:t>On every day there are several trials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93B26-CC23-A68E-3F60-232802E1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7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15682</TotalTime>
  <Words>3771</Words>
  <Application>Microsoft Office PowerPoint</Application>
  <PresentationFormat>Widescreen</PresentationFormat>
  <Paragraphs>520</Paragraphs>
  <Slides>68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Consolas</vt:lpstr>
      <vt:lpstr>Courier New</vt:lpstr>
      <vt:lpstr>Segoe WPC</vt:lpstr>
      <vt:lpstr>Office Theme</vt:lpstr>
      <vt:lpstr>Equation</vt:lpstr>
      <vt:lpstr>Statistics 367-1-4361 Hierarchical Models</vt:lpstr>
      <vt:lpstr>PowerPoint Presentation</vt:lpstr>
      <vt:lpstr>Models</vt:lpstr>
      <vt:lpstr>Priors</vt:lpstr>
      <vt:lpstr>Sampling and joint posteriors</vt:lpstr>
      <vt:lpstr>Linear models</vt:lpstr>
      <vt:lpstr>It's Kahoot Time!</vt:lpstr>
      <vt:lpstr>PowerPoint Presentation</vt:lpstr>
      <vt:lpstr> Grouped data is common</vt:lpstr>
      <vt:lpstr>Two extreme options</vt:lpstr>
      <vt:lpstr>Tips data</vt:lpstr>
      <vt:lpstr>Pooled and unpooled PyMC</vt:lpstr>
      <vt:lpstr>Pooled and unpooled posteriors</vt:lpstr>
      <vt:lpstr>Partial pooling</vt:lpstr>
      <vt:lpstr>Compare the results</vt:lpstr>
      <vt:lpstr>Rewriting our models</vt:lpstr>
      <vt:lpstr>Make ω a parameter</vt:lpstr>
      <vt:lpstr>Hyperparameters and hyperpriors</vt:lpstr>
      <vt:lpstr>The hierarchical model</vt:lpstr>
      <vt:lpstr>PowerPoint Presentation</vt:lpstr>
      <vt:lpstr>Chemical shift data: theory and experiment</vt:lpstr>
      <vt:lpstr>Chemical shift data: theory and experiment</vt:lpstr>
      <vt:lpstr>The pooled model</vt:lpstr>
      <vt:lpstr>The unpooled model</vt:lpstr>
      <vt:lpstr>The hierarchical model</vt:lpstr>
      <vt:lpstr>Comparing the models</vt:lpstr>
      <vt:lpstr>Comparing the code</vt:lpstr>
      <vt:lpstr>PowerPoint Presentation</vt:lpstr>
      <vt:lpstr>Hyperparameters are just parameters</vt:lpstr>
      <vt:lpstr>The parameters and hyperparameters are related</vt:lpstr>
      <vt:lpstr>Summary statistics of the parameters</vt:lpstr>
      <vt:lpstr>Non-hierarchical models results for μ</vt:lpstr>
      <vt:lpstr>Hierarchical model results for μ</vt:lpstr>
      <vt:lpstr>Hierarchical models create data-driven narrow priors</vt:lpstr>
      <vt:lpstr>Shrinkage and reduced uncertainty</vt:lpstr>
      <vt:lpstr>PowerPoint Presentation</vt:lpstr>
      <vt:lpstr>Benefits and pitfalls of hierarchical models</vt:lpstr>
      <vt:lpstr>PowerPoint Presentation</vt:lpstr>
      <vt:lpstr>It's Kahoot Time!</vt:lpstr>
      <vt:lpstr>PowerPoint Presentation</vt:lpstr>
      <vt:lpstr>Hierarchy can come at multiple levels</vt:lpstr>
      <vt:lpstr>Our BME relevant example</vt:lpstr>
      <vt:lpstr>Model step 1: likelihood</vt:lpstr>
      <vt:lpstr>Model step 2: parameter</vt:lpstr>
      <vt:lpstr>Parameterizations of the Beta distribution</vt:lpstr>
      <vt:lpstr>Parameterizations of the Beta distribution</vt:lpstr>
      <vt:lpstr>Parameterizations of the Beta distribution</vt:lpstr>
      <vt:lpstr>Parameterizations of the Beta distribution</vt:lpstr>
      <vt:lpstr>Model step 3: hyperparameter</vt:lpstr>
      <vt:lpstr>Model step 4a: hyperprior</vt:lpstr>
      <vt:lpstr>Model step 4b: hyperprior 2</vt:lpstr>
      <vt:lpstr>Model code</vt:lpstr>
      <vt:lpstr>Setting priors</vt:lpstr>
      <vt:lpstr>The parameters in the posterior</vt:lpstr>
      <vt:lpstr>Comparing population, position and individual means</vt:lpstr>
      <vt:lpstr>PowerPoint Presentation</vt:lpstr>
      <vt:lpstr>Regression on different groups</vt:lpstr>
      <vt:lpstr>Fitting an unpooled model</vt:lpstr>
      <vt:lpstr>A hierarchical regression model</vt:lpstr>
      <vt:lpstr>Problems with the model</vt:lpstr>
      <vt:lpstr>The funnel</vt:lpstr>
      <vt:lpstr>In the funnel all groups get approach the mean</vt:lpstr>
      <vt:lpstr>How to avoid the funnel</vt:lpstr>
      <vt:lpstr>Separating is called non-centered sampling</vt:lpstr>
      <vt:lpstr>Non-centered model has better sampling</vt:lpstr>
      <vt:lpstr>Fewer divergences</vt:lpstr>
      <vt:lpstr>Final posterior </vt:lpstr>
      <vt:lpstr>Hierarchical model generalizes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Analysis 367-2-5461</dc:title>
  <dc:creator>Opher Donchin</dc:creator>
  <cp:lastModifiedBy>Opher Donchin</cp:lastModifiedBy>
  <cp:revision>111</cp:revision>
  <cp:lastPrinted>2025-04-11T17:24:46Z</cp:lastPrinted>
  <dcterms:created xsi:type="dcterms:W3CDTF">2016-03-07T06:16:50Z</dcterms:created>
  <dcterms:modified xsi:type="dcterms:W3CDTF">2025-05-14T02:45:10Z</dcterms:modified>
</cp:coreProperties>
</file>